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410" r:id="rId2"/>
    <p:sldId id="411" r:id="rId3"/>
    <p:sldId id="383" r:id="rId4"/>
    <p:sldId id="369" r:id="rId5"/>
    <p:sldId id="294" r:id="rId6"/>
    <p:sldId id="295" r:id="rId7"/>
    <p:sldId id="296" r:id="rId8"/>
    <p:sldId id="297" r:id="rId9"/>
    <p:sldId id="298" r:id="rId10"/>
    <p:sldId id="412" r:id="rId11"/>
    <p:sldId id="300" r:id="rId12"/>
    <p:sldId id="301" r:id="rId13"/>
    <p:sldId id="302" r:id="rId14"/>
    <p:sldId id="303" r:id="rId15"/>
    <p:sldId id="384" r:id="rId16"/>
    <p:sldId id="382" r:id="rId17"/>
    <p:sldId id="3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1B373-5C7F-4CC9-BC3A-B5133224E300}"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9DC77-FD15-4929-867F-9D0C6975DDFE}" type="slidenum">
              <a:rPr lang="en-US" smtClean="0"/>
              <a:t>‹#›</a:t>
            </a:fld>
            <a:endParaRPr lang="en-US"/>
          </a:p>
        </p:txBody>
      </p:sp>
    </p:spTree>
    <p:extLst>
      <p:ext uri="{BB962C8B-B14F-4D97-AF65-F5344CB8AC3E}">
        <p14:creationId xmlns:p14="http://schemas.microsoft.com/office/powerpoint/2010/main" val="736433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7" name="Shape 6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422859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5" name="Shape 6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664903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3" name="Shape 6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281475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757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252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Cả</a:t>
            </a:r>
            <a:r>
              <a:rPr lang="en-US" dirty="0"/>
              <a:t> 3 </a:t>
            </a:r>
            <a:r>
              <a:rPr lang="en-US" dirty="0" err="1"/>
              <a:t>dân</a:t>
            </a:r>
            <a:r>
              <a:rPr lang="en-US" dirty="0"/>
              <a:t> </a:t>
            </a:r>
            <a:r>
              <a:rPr lang="en-US" dirty="0" err="1"/>
              <a:t>tộc</a:t>
            </a:r>
            <a:r>
              <a:rPr lang="en-US" dirty="0"/>
              <a:t> </a:t>
            </a:r>
            <a:r>
              <a:rPr lang="en-US" dirty="0" err="1"/>
              <a:t>đều</a:t>
            </a:r>
            <a:r>
              <a:rPr lang="en-US" dirty="0"/>
              <a:t> </a:t>
            </a:r>
            <a:r>
              <a:rPr lang="en-US" dirty="0" err="1"/>
              <a:t>là</a:t>
            </a:r>
            <a:r>
              <a:rPr lang="en-US" dirty="0"/>
              <a:t> </a:t>
            </a:r>
            <a:r>
              <a:rPr lang="en-US" dirty="0" err="1"/>
              <a:t>láng</a:t>
            </a:r>
            <a:r>
              <a:rPr lang="en-US" dirty="0"/>
              <a:t> </a:t>
            </a:r>
            <a:r>
              <a:rPr lang="en-US" dirty="0" err="1"/>
              <a:t>giềng</a:t>
            </a:r>
            <a:r>
              <a:rPr lang="en-US" dirty="0"/>
              <a:t> </a:t>
            </a:r>
            <a:r>
              <a:rPr lang="en-US" dirty="0" err="1"/>
              <a:t>gần</a:t>
            </a:r>
            <a:r>
              <a:rPr lang="en-US" dirty="0"/>
              <a:t> </a:t>
            </a:r>
            <a:r>
              <a:rPr lang="en-US" dirty="0" err="1"/>
              <a:t>gũi</a:t>
            </a:r>
            <a:r>
              <a:rPr lang="en-US" dirty="0"/>
              <a:t> </a:t>
            </a:r>
            <a:r>
              <a:rPr lang="en-US" dirty="0" err="1"/>
              <a:t>của</a:t>
            </a:r>
            <a:r>
              <a:rPr lang="en-US" dirty="0"/>
              <a:t> </a:t>
            </a:r>
            <a:r>
              <a:rPr lang="en-US" dirty="0" err="1"/>
              <a:t>nhau</a:t>
            </a:r>
            <a:r>
              <a:rPr lang="en-US" dirty="0"/>
              <a:t>, </a:t>
            </a:r>
            <a:r>
              <a:rPr lang="en-US" dirty="0" err="1"/>
              <a:t>có</a:t>
            </a:r>
            <a:r>
              <a:rPr lang="en-US" dirty="0"/>
              <a:t> </a:t>
            </a:r>
            <a:r>
              <a:rPr lang="en-US" dirty="0" err="1"/>
              <a:t>nhiều</a:t>
            </a:r>
            <a:r>
              <a:rPr lang="en-US" dirty="0"/>
              <a:t> </a:t>
            </a:r>
            <a:r>
              <a:rPr lang="en-US" dirty="0" err="1"/>
              <a:t>điểm</a:t>
            </a:r>
            <a:r>
              <a:rPr lang="en-US" dirty="0"/>
              <a:t> t</a:t>
            </a:r>
            <a:r>
              <a:rPr lang="vi-VN" dirty="0"/>
              <a:t>ư</a:t>
            </a:r>
            <a:r>
              <a:rPr lang="en-US" dirty="0" err="1"/>
              <a:t>ơng</a:t>
            </a:r>
            <a:r>
              <a:rPr lang="en-US" dirty="0"/>
              <a:t> </a:t>
            </a:r>
            <a:r>
              <a:rPr lang="en-US" dirty="0" err="1"/>
              <a:t>đồng</a:t>
            </a:r>
            <a:r>
              <a:rPr lang="en-US" dirty="0"/>
              <a:t> </a:t>
            </a:r>
            <a:r>
              <a:rPr lang="en-US" dirty="0" err="1"/>
              <a:t>về</a:t>
            </a:r>
            <a:r>
              <a:rPr lang="en-US" dirty="0"/>
              <a:t> </a:t>
            </a:r>
            <a:r>
              <a:rPr lang="en-US" dirty="0" err="1"/>
              <a:t>lịch</a:t>
            </a:r>
            <a:r>
              <a:rPr lang="en-US" dirty="0"/>
              <a:t> </a:t>
            </a:r>
            <a:r>
              <a:rPr lang="en-US" dirty="0" err="1"/>
              <a:t>sử</a:t>
            </a:r>
            <a:r>
              <a:rPr lang="en-US" dirty="0"/>
              <a:t> , </a:t>
            </a:r>
            <a:r>
              <a:rPr lang="en-US" dirty="0" err="1"/>
              <a:t>văn</a:t>
            </a:r>
            <a:r>
              <a:rPr lang="en-US" dirty="0"/>
              <a:t> </a:t>
            </a:r>
            <a:r>
              <a:rPr lang="en-US" dirty="0" err="1"/>
              <a:t>hóa</a:t>
            </a:r>
            <a:r>
              <a:rPr lang="en-US" dirty="0"/>
              <a:t> </a:t>
            </a:r>
            <a:r>
              <a:rPr lang="en-US" dirty="0" err="1"/>
              <a:t>và</a:t>
            </a:r>
            <a:r>
              <a:rPr lang="en-US" dirty="0"/>
              <a:t> </a:t>
            </a:r>
            <a:r>
              <a:rPr lang="en-US" dirty="0" err="1"/>
              <a:t>cùng</a:t>
            </a:r>
            <a:r>
              <a:rPr lang="en-US" dirty="0"/>
              <a:t> </a:t>
            </a:r>
            <a:r>
              <a:rPr lang="en-US" dirty="0" err="1"/>
              <a:t>chung</a:t>
            </a:r>
            <a:r>
              <a:rPr lang="en-US" dirty="0"/>
              <a:t> 1 </a:t>
            </a:r>
            <a:r>
              <a:rPr lang="en-US" dirty="0" err="1"/>
              <a:t>kẻ</a:t>
            </a:r>
            <a:r>
              <a:rPr lang="en-US" dirty="0"/>
              <a:t> </a:t>
            </a:r>
            <a:r>
              <a:rPr lang="en-US" dirty="0" err="1"/>
              <a:t>thù</a:t>
            </a:r>
            <a:endParaRPr lang="en-US" dirty="0"/>
          </a:p>
        </p:txBody>
      </p:sp>
    </p:spTree>
    <p:extLst>
      <p:ext uri="{BB962C8B-B14F-4D97-AF65-F5344CB8AC3E}">
        <p14:creationId xmlns:p14="http://schemas.microsoft.com/office/powerpoint/2010/main" val="254833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58604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0053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64968067-6275-D95B-ED9F-BA92A613C26A}"/>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F9C648E7-05BD-4372-C80B-DDC11D1107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8E4AF86E-0AE0-F31E-0F0A-CDD31475257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7607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9" name="Shape 6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9371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BD72-CE6F-6A29-3D7E-3F2CA6ECDC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5FFD95-96A7-D1F7-8DCC-E2D6D13336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E56CE9-5F05-6FED-E8E8-6F9B02F0EEF3}"/>
              </a:ext>
            </a:extLst>
          </p:cNvPr>
          <p:cNvSpPr>
            <a:spLocks noGrp="1"/>
          </p:cNvSpPr>
          <p:nvPr>
            <p:ph type="dt" sz="half" idx="10"/>
          </p:nvPr>
        </p:nvSpPr>
        <p:spPr/>
        <p:txBody>
          <a:bodyPr/>
          <a:lstStyle/>
          <a:p>
            <a:fld id="{8152E700-7B6A-485A-A8C3-47652F66C6A6}" type="datetimeFigureOut">
              <a:rPr lang="en-US" smtClean="0"/>
              <a:t>3/7/2024</a:t>
            </a:fld>
            <a:endParaRPr lang="en-US"/>
          </a:p>
        </p:txBody>
      </p:sp>
      <p:sp>
        <p:nvSpPr>
          <p:cNvPr id="5" name="Footer Placeholder 4">
            <a:extLst>
              <a:ext uri="{FF2B5EF4-FFF2-40B4-BE49-F238E27FC236}">
                <a16:creationId xmlns:a16="http://schemas.microsoft.com/office/drawing/2014/main" id="{85A3B7F3-3FBB-8FAF-DBF8-C6771DD6A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84D34-E65E-8ABD-59E5-FA349B0691A1}"/>
              </a:ext>
            </a:extLst>
          </p:cNvPr>
          <p:cNvSpPr>
            <a:spLocks noGrp="1"/>
          </p:cNvSpPr>
          <p:nvPr>
            <p:ph type="sldNum" sz="quarter" idx="12"/>
          </p:nvPr>
        </p:nvSpPr>
        <p:spPr/>
        <p:txBody>
          <a:bodyPr/>
          <a:lstStyle/>
          <a:p>
            <a:fld id="{25820742-D6D7-4CB7-B5A7-708467D8DC08}" type="slidenum">
              <a:rPr lang="en-US" smtClean="0"/>
              <a:t>‹#›</a:t>
            </a:fld>
            <a:endParaRPr lang="en-US"/>
          </a:p>
        </p:txBody>
      </p:sp>
    </p:spTree>
    <p:extLst>
      <p:ext uri="{BB962C8B-B14F-4D97-AF65-F5344CB8AC3E}">
        <p14:creationId xmlns:p14="http://schemas.microsoft.com/office/powerpoint/2010/main" val="380193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6C92-2106-1C88-BB35-31D3E34A60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296012-B308-6626-0858-B2F93718AA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DBDC1-2663-D33F-D7CB-9CA0182C036B}"/>
              </a:ext>
            </a:extLst>
          </p:cNvPr>
          <p:cNvSpPr>
            <a:spLocks noGrp="1"/>
          </p:cNvSpPr>
          <p:nvPr>
            <p:ph type="dt" sz="half" idx="10"/>
          </p:nvPr>
        </p:nvSpPr>
        <p:spPr/>
        <p:txBody>
          <a:bodyPr/>
          <a:lstStyle/>
          <a:p>
            <a:fld id="{8152E700-7B6A-485A-A8C3-47652F66C6A6}" type="datetimeFigureOut">
              <a:rPr lang="en-US" smtClean="0"/>
              <a:t>3/7/2024</a:t>
            </a:fld>
            <a:endParaRPr lang="en-US"/>
          </a:p>
        </p:txBody>
      </p:sp>
      <p:sp>
        <p:nvSpPr>
          <p:cNvPr id="5" name="Footer Placeholder 4">
            <a:extLst>
              <a:ext uri="{FF2B5EF4-FFF2-40B4-BE49-F238E27FC236}">
                <a16:creationId xmlns:a16="http://schemas.microsoft.com/office/drawing/2014/main" id="{DBA7FAA6-6C4D-886C-61CA-DFDE1C274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FD630-4B75-F6B3-7C4B-421AA547FFA0}"/>
              </a:ext>
            </a:extLst>
          </p:cNvPr>
          <p:cNvSpPr>
            <a:spLocks noGrp="1"/>
          </p:cNvSpPr>
          <p:nvPr>
            <p:ph type="sldNum" sz="quarter" idx="12"/>
          </p:nvPr>
        </p:nvSpPr>
        <p:spPr/>
        <p:txBody>
          <a:bodyPr/>
          <a:lstStyle/>
          <a:p>
            <a:fld id="{25820742-D6D7-4CB7-B5A7-708467D8DC08}" type="slidenum">
              <a:rPr lang="en-US" smtClean="0"/>
              <a:t>‹#›</a:t>
            </a:fld>
            <a:endParaRPr lang="en-US"/>
          </a:p>
        </p:txBody>
      </p:sp>
    </p:spTree>
    <p:extLst>
      <p:ext uri="{BB962C8B-B14F-4D97-AF65-F5344CB8AC3E}">
        <p14:creationId xmlns:p14="http://schemas.microsoft.com/office/powerpoint/2010/main" val="276504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C70D10-DC2F-8EAF-F281-D161837FD7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91B788-F196-8F40-9440-F9BE108E86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6144EB-56D6-4439-7848-C4FA63F5749A}"/>
              </a:ext>
            </a:extLst>
          </p:cNvPr>
          <p:cNvSpPr>
            <a:spLocks noGrp="1"/>
          </p:cNvSpPr>
          <p:nvPr>
            <p:ph type="dt" sz="half" idx="10"/>
          </p:nvPr>
        </p:nvSpPr>
        <p:spPr/>
        <p:txBody>
          <a:bodyPr/>
          <a:lstStyle/>
          <a:p>
            <a:fld id="{8152E700-7B6A-485A-A8C3-47652F66C6A6}" type="datetimeFigureOut">
              <a:rPr lang="en-US" smtClean="0"/>
              <a:t>3/7/2024</a:t>
            </a:fld>
            <a:endParaRPr lang="en-US"/>
          </a:p>
        </p:txBody>
      </p:sp>
      <p:sp>
        <p:nvSpPr>
          <p:cNvPr id="5" name="Footer Placeholder 4">
            <a:extLst>
              <a:ext uri="{FF2B5EF4-FFF2-40B4-BE49-F238E27FC236}">
                <a16:creationId xmlns:a16="http://schemas.microsoft.com/office/drawing/2014/main" id="{110D526A-DB54-289E-20A4-B283913AF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A4F22-D298-8D15-2BB6-0C2C8B6CD0D4}"/>
              </a:ext>
            </a:extLst>
          </p:cNvPr>
          <p:cNvSpPr>
            <a:spLocks noGrp="1"/>
          </p:cNvSpPr>
          <p:nvPr>
            <p:ph type="sldNum" sz="quarter" idx="12"/>
          </p:nvPr>
        </p:nvSpPr>
        <p:spPr/>
        <p:txBody>
          <a:bodyPr/>
          <a:lstStyle/>
          <a:p>
            <a:fld id="{25820742-D6D7-4CB7-B5A7-708467D8DC08}" type="slidenum">
              <a:rPr lang="en-US" smtClean="0"/>
              <a:t>‹#›</a:t>
            </a:fld>
            <a:endParaRPr lang="en-US"/>
          </a:p>
        </p:txBody>
      </p:sp>
    </p:spTree>
    <p:extLst>
      <p:ext uri="{BB962C8B-B14F-4D97-AF65-F5344CB8AC3E}">
        <p14:creationId xmlns:p14="http://schemas.microsoft.com/office/powerpoint/2010/main" val="2534831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4281246" y="2215682"/>
            <a:ext cx="7068799" cy="1546399"/>
          </a:xfrm>
          <a:prstGeom prst="rect">
            <a:avLst/>
          </a:prstGeom>
        </p:spPr>
        <p:txBody>
          <a:bodyPr lIns="91425" tIns="91425" rIns="91425" bIns="91425" anchor="b" anchorCtr="0"/>
          <a:lstStyle>
            <a:lvl1pPr lvl="0" algn="r" rtl="0">
              <a:spcBef>
                <a:spcPts val="0"/>
              </a:spcBef>
              <a:buSzPct val="100000"/>
              <a:defRPr sz="4933" b="0"/>
            </a:lvl1pPr>
            <a:lvl2pPr lvl="1" algn="r" rtl="0">
              <a:spcBef>
                <a:spcPts val="0"/>
              </a:spcBef>
              <a:buSzPct val="100000"/>
              <a:defRPr sz="4933" b="0"/>
            </a:lvl2pPr>
            <a:lvl3pPr lvl="2" algn="r" rtl="0">
              <a:spcBef>
                <a:spcPts val="0"/>
              </a:spcBef>
              <a:buSzPct val="100000"/>
              <a:defRPr sz="4933" b="0"/>
            </a:lvl3pPr>
            <a:lvl4pPr lvl="3" algn="r" rtl="0">
              <a:spcBef>
                <a:spcPts val="0"/>
              </a:spcBef>
              <a:buSzPct val="100000"/>
              <a:defRPr sz="4933" b="0"/>
            </a:lvl4pPr>
            <a:lvl5pPr lvl="4" algn="r" rtl="0">
              <a:spcBef>
                <a:spcPts val="0"/>
              </a:spcBef>
              <a:buSzPct val="100000"/>
              <a:defRPr sz="4933" b="0"/>
            </a:lvl5pPr>
            <a:lvl6pPr lvl="5" algn="r" rtl="0">
              <a:spcBef>
                <a:spcPts val="0"/>
              </a:spcBef>
              <a:buSzPct val="100000"/>
              <a:defRPr sz="4933" b="0"/>
            </a:lvl6pPr>
            <a:lvl7pPr lvl="6" algn="r" rtl="0">
              <a:spcBef>
                <a:spcPts val="0"/>
              </a:spcBef>
              <a:buSzPct val="100000"/>
              <a:defRPr sz="4933" b="0"/>
            </a:lvl7pPr>
            <a:lvl8pPr lvl="7" algn="r" rtl="0">
              <a:spcBef>
                <a:spcPts val="0"/>
              </a:spcBef>
              <a:buSzPct val="100000"/>
              <a:defRPr sz="4933" b="0"/>
            </a:lvl8pPr>
            <a:lvl9pPr lvl="8" algn="r" rtl="0">
              <a:spcBef>
                <a:spcPts val="0"/>
              </a:spcBef>
              <a:buSzPct val="100000"/>
              <a:defRPr sz="4933" b="0"/>
            </a:lvl9pPr>
          </a:lstStyle>
          <a:p>
            <a:endParaRPr/>
          </a:p>
        </p:txBody>
      </p:sp>
      <p:sp>
        <p:nvSpPr>
          <p:cNvPr id="193" name="Shape 193"/>
          <p:cNvSpPr txBox="1">
            <a:spLocks noGrp="1"/>
          </p:cNvSpPr>
          <p:nvPr>
            <p:ph type="subTitle" idx="1"/>
          </p:nvPr>
        </p:nvSpPr>
        <p:spPr>
          <a:xfrm>
            <a:off x="4281179" y="3818902"/>
            <a:ext cx="7068799" cy="10463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4000">
                <a:solidFill>
                  <a:srgbClr val="1C4587"/>
                </a:solidFill>
              </a:defRPr>
            </a:lvl2pPr>
            <a:lvl3pPr lvl="2" algn="r" rtl="0">
              <a:spcBef>
                <a:spcPts val="0"/>
              </a:spcBef>
              <a:buClr>
                <a:srgbClr val="1C4587"/>
              </a:buClr>
              <a:buSzPct val="100000"/>
              <a:buNone/>
              <a:defRPr sz="4000">
                <a:solidFill>
                  <a:srgbClr val="1C4587"/>
                </a:solidFill>
              </a:defRPr>
            </a:lvl3pPr>
            <a:lvl4pPr lvl="3" algn="r" rtl="0">
              <a:spcBef>
                <a:spcPts val="0"/>
              </a:spcBef>
              <a:buClr>
                <a:srgbClr val="1C4587"/>
              </a:buClr>
              <a:buSzPct val="100000"/>
              <a:buNone/>
              <a:defRPr sz="4000">
                <a:solidFill>
                  <a:srgbClr val="1C4587"/>
                </a:solidFill>
              </a:defRPr>
            </a:lvl4pPr>
            <a:lvl5pPr lvl="4" algn="r" rtl="0">
              <a:spcBef>
                <a:spcPts val="0"/>
              </a:spcBef>
              <a:buClr>
                <a:srgbClr val="1C4587"/>
              </a:buClr>
              <a:buSzPct val="100000"/>
              <a:buNone/>
              <a:defRPr sz="4000">
                <a:solidFill>
                  <a:srgbClr val="1C4587"/>
                </a:solidFill>
              </a:defRPr>
            </a:lvl5pPr>
            <a:lvl6pPr lvl="5" algn="r" rtl="0">
              <a:spcBef>
                <a:spcPts val="0"/>
              </a:spcBef>
              <a:buClr>
                <a:srgbClr val="1C4587"/>
              </a:buClr>
              <a:buSzPct val="100000"/>
              <a:buNone/>
              <a:defRPr sz="4000">
                <a:solidFill>
                  <a:srgbClr val="1C4587"/>
                </a:solidFill>
              </a:defRPr>
            </a:lvl6pPr>
            <a:lvl7pPr lvl="6" algn="r" rtl="0">
              <a:spcBef>
                <a:spcPts val="0"/>
              </a:spcBef>
              <a:buClr>
                <a:srgbClr val="1C4587"/>
              </a:buClr>
              <a:buSzPct val="100000"/>
              <a:buNone/>
              <a:defRPr sz="4000">
                <a:solidFill>
                  <a:srgbClr val="1C4587"/>
                </a:solidFill>
              </a:defRPr>
            </a:lvl7pPr>
            <a:lvl8pPr lvl="7" algn="r" rtl="0">
              <a:spcBef>
                <a:spcPts val="0"/>
              </a:spcBef>
              <a:buClr>
                <a:srgbClr val="1C4587"/>
              </a:buClr>
              <a:buSzPct val="100000"/>
              <a:buNone/>
              <a:defRPr sz="4000">
                <a:solidFill>
                  <a:srgbClr val="1C4587"/>
                </a:solidFill>
              </a:defRPr>
            </a:lvl8pPr>
            <a:lvl9pPr lvl="8" algn="r" rtl="0">
              <a:spcBef>
                <a:spcPts val="0"/>
              </a:spcBef>
              <a:buClr>
                <a:srgbClr val="1C4587"/>
              </a:buClr>
              <a:buSzPct val="100000"/>
              <a:buNone/>
              <a:defRPr sz="4000">
                <a:solidFill>
                  <a:srgbClr val="1C4587"/>
                </a:solidFill>
              </a:defRPr>
            </a:lvl9pPr>
          </a:lstStyle>
          <a:p>
            <a:endParaRPr/>
          </a:p>
        </p:txBody>
      </p:sp>
      <p:sp>
        <p:nvSpPr>
          <p:cNvPr id="194" name="Shape 194"/>
          <p:cNvSpPr/>
          <p:nvPr/>
        </p:nvSpPr>
        <p:spPr>
          <a:xfrm>
            <a:off x="5882774" y="6215518"/>
            <a:ext cx="600732" cy="74497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195" name="Shape 195"/>
          <p:cNvSpPr/>
          <p:nvPr/>
        </p:nvSpPr>
        <p:spPr>
          <a:xfrm>
            <a:off x="5291767" y="5333716"/>
            <a:ext cx="591012"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196" name="Shape 196"/>
          <p:cNvSpPr/>
          <p:nvPr/>
        </p:nvSpPr>
        <p:spPr>
          <a:xfrm>
            <a:off x="8377819" y="5612685"/>
            <a:ext cx="280284" cy="6118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197" name="Shape 197"/>
          <p:cNvSpPr/>
          <p:nvPr/>
        </p:nvSpPr>
        <p:spPr>
          <a:xfrm>
            <a:off x="7662081" y="5390447"/>
            <a:ext cx="552209" cy="6770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198" name="Shape 198"/>
          <p:cNvSpPr/>
          <p:nvPr/>
        </p:nvSpPr>
        <p:spPr>
          <a:xfrm>
            <a:off x="9418147" y="5509369"/>
            <a:ext cx="609091"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199" name="Shape 199"/>
          <p:cNvSpPr/>
          <p:nvPr/>
        </p:nvSpPr>
        <p:spPr>
          <a:xfrm>
            <a:off x="11657298" y="5555568"/>
            <a:ext cx="660375"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0" name="Shape 200"/>
          <p:cNvSpPr/>
          <p:nvPr/>
        </p:nvSpPr>
        <p:spPr>
          <a:xfrm>
            <a:off x="8775357" y="5388321"/>
            <a:ext cx="496689"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1" name="Shape 201"/>
          <p:cNvSpPr/>
          <p:nvPr/>
        </p:nvSpPr>
        <p:spPr>
          <a:xfrm>
            <a:off x="8676175" y="6045282"/>
            <a:ext cx="695055" cy="718655"/>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2" name="Shape 202"/>
          <p:cNvSpPr/>
          <p:nvPr/>
        </p:nvSpPr>
        <p:spPr>
          <a:xfrm>
            <a:off x="7334738" y="6076800"/>
            <a:ext cx="672893"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3" name="Shape 203"/>
          <p:cNvSpPr/>
          <p:nvPr/>
        </p:nvSpPr>
        <p:spPr>
          <a:xfrm>
            <a:off x="6935422" y="5434131"/>
            <a:ext cx="627093"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4" name="Shape 204"/>
          <p:cNvSpPr/>
          <p:nvPr/>
        </p:nvSpPr>
        <p:spPr>
          <a:xfrm>
            <a:off x="6354112" y="5434124"/>
            <a:ext cx="452803" cy="53415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5" name="Shape 205"/>
          <p:cNvSpPr/>
          <p:nvPr/>
        </p:nvSpPr>
        <p:spPr>
          <a:xfrm>
            <a:off x="7362476" y="6664024"/>
            <a:ext cx="617411"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6" name="Shape 206"/>
          <p:cNvSpPr/>
          <p:nvPr/>
        </p:nvSpPr>
        <p:spPr>
          <a:xfrm>
            <a:off x="10736761" y="6433679"/>
            <a:ext cx="786656"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7" name="Shape 207"/>
          <p:cNvSpPr/>
          <p:nvPr/>
        </p:nvSpPr>
        <p:spPr>
          <a:xfrm>
            <a:off x="10736769" y="5372368"/>
            <a:ext cx="517491"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8" name="Shape 208"/>
          <p:cNvSpPr/>
          <p:nvPr/>
        </p:nvSpPr>
        <p:spPr>
          <a:xfrm>
            <a:off x="9312765" y="6600511"/>
            <a:ext cx="396807"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09" name="Shape 209"/>
          <p:cNvSpPr/>
          <p:nvPr/>
        </p:nvSpPr>
        <p:spPr>
          <a:xfrm>
            <a:off x="11666301" y="6600167"/>
            <a:ext cx="384327"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0" name="Shape 210"/>
          <p:cNvSpPr/>
          <p:nvPr/>
        </p:nvSpPr>
        <p:spPr>
          <a:xfrm>
            <a:off x="8214285" y="6373645"/>
            <a:ext cx="431488" cy="428727"/>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1" name="Shape 211"/>
          <p:cNvSpPr/>
          <p:nvPr/>
        </p:nvSpPr>
        <p:spPr>
          <a:xfrm>
            <a:off x="11363257" y="5333705"/>
            <a:ext cx="409288" cy="513368"/>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2" name="Shape 212"/>
          <p:cNvSpPr/>
          <p:nvPr/>
        </p:nvSpPr>
        <p:spPr>
          <a:xfrm>
            <a:off x="6522965" y="6070570"/>
            <a:ext cx="554971" cy="54664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3" name="Shape 213"/>
          <p:cNvSpPr/>
          <p:nvPr/>
        </p:nvSpPr>
        <p:spPr>
          <a:xfrm>
            <a:off x="11772537" y="6111824"/>
            <a:ext cx="521651" cy="38572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4" name="Shape 214"/>
          <p:cNvSpPr/>
          <p:nvPr/>
        </p:nvSpPr>
        <p:spPr>
          <a:xfrm>
            <a:off x="5985570" y="5608924"/>
            <a:ext cx="240043" cy="498051"/>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5" name="Shape 215"/>
          <p:cNvSpPr/>
          <p:nvPr/>
        </p:nvSpPr>
        <p:spPr>
          <a:xfrm rot="1920548">
            <a:off x="9648967" y="6210899"/>
            <a:ext cx="668695" cy="567408"/>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6" name="Shape 216"/>
          <p:cNvSpPr/>
          <p:nvPr/>
        </p:nvSpPr>
        <p:spPr>
          <a:xfrm>
            <a:off x="11017723" y="6023740"/>
            <a:ext cx="639573"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7" name="Shape 217"/>
          <p:cNvSpPr/>
          <p:nvPr/>
        </p:nvSpPr>
        <p:spPr>
          <a:xfrm rot="-5400000">
            <a:off x="10245807" y="5309639"/>
            <a:ext cx="373207" cy="477288"/>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8" name="Shape 218"/>
          <p:cNvSpPr/>
          <p:nvPr/>
        </p:nvSpPr>
        <p:spPr>
          <a:xfrm>
            <a:off x="10212863" y="5826929"/>
            <a:ext cx="503611" cy="56884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19" name="Shape 219"/>
          <p:cNvSpPr/>
          <p:nvPr/>
        </p:nvSpPr>
        <p:spPr>
          <a:xfrm>
            <a:off x="6746084" y="6610610"/>
            <a:ext cx="514729" cy="344085"/>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0" name="Shape 220"/>
          <p:cNvSpPr/>
          <p:nvPr/>
        </p:nvSpPr>
        <p:spPr>
          <a:xfrm>
            <a:off x="10376561" y="6513509"/>
            <a:ext cx="233121"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1" name="Shape 221"/>
          <p:cNvSpPr/>
          <p:nvPr/>
        </p:nvSpPr>
        <p:spPr>
          <a:xfrm>
            <a:off x="1977019" y="5612685"/>
            <a:ext cx="280284" cy="6118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2" name="Shape 222"/>
          <p:cNvSpPr/>
          <p:nvPr/>
        </p:nvSpPr>
        <p:spPr>
          <a:xfrm>
            <a:off x="1261281" y="5390447"/>
            <a:ext cx="552209" cy="6770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3" name="Shape 223"/>
          <p:cNvSpPr/>
          <p:nvPr/>
        </p:nvSpPr>
        <p:spPr>
          <a:xfrm>
            <a:off x="3017347" y="5509369"/>
            <a:ext cx="609091"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4" name="Shape 224"/>
          <p:cNvSpPr/>
          <p:nvPr/>
        </p:nvSpPr>
        <p:spPr>
          <a:xfrm>
            <a:off x="2374557" y="5388321"/>
            <a:ext cx="496689"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5" name="Shape 225"/>
          <p:cNvSpPr/>
          <p:nvPr/>
        </p:nvSpPr>
        <p:spPr>
          <a:xfrm>
            <a:off x="2275375" y="6045282"/>
            <a:ext cx="695055" cy="718655"/>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6" name="Shape 226"/>
          <p:cNvSpPr/>
          <p:nvPr/>
        </p:nvSpPr>
        <p:spPr>
          <a:xfrm>
            <a:off x="933939" y="6076800"/>
            <a:ext cx="672893"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7" name="Shape 227"/>
          <p:cNvSpPr/>
          <p:nvPr/>
        </p:nvSpPr>
        <p:spPr>
          <a:xfrm>
            <a:off x="534621" y="5434131"/>
            <a:ext cx="627093"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8" name="Shape 228"/>
          <p:cNvSpPr/>
          <p:nvPr/>
        </p:nvSpPr>
        <p:spPr>
          <a:xfrm>
            <a:off x="-46687" y="5434124"/>
            <a:ext cx="452803" cy="53415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29" name="Shape 229"/>
          <p:cNvSpPr/>
          <p:nvPr/>
        </p:nvSpPr>
        <p:spPr>
          <a:xfrm>
            <a:off x="961676" y="6664024"/>
            <a:ext cx="617411"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0" name="Shape 230"/>
          <p:cNvSpPr/>
          <p:nvPr/>
        </p:nvSpPr>
        <p:spPr>
          <a:xfrm>
            <a:off x="4335963" y="6433679"/>
            <a:ext cx="786656"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1" name="Shape 231"/>
          <p:cNvSpPr/>
          <p:nvPr/>
        </p:nvSpPr>
        <p:spPr>
          <a:xfrm>
            <a:off x="4335969" y="5372368"/>
            <a:ext cx="517491"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2" name="Shape 232"/>
          <p:cNvSpPr/>
          <p:nvPr/>
        </p:nvSpPr>
        <p:spPr>
          <a:xfrm>
            <a:off x="2911965" y="6600511"/>
            <a:ext cx="396807"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3" name="Shape 233"/>
          <p:cNvSpPr/>
          <p:nvPr/>
        </p:nvSpPr>
        <p:spPr>
          <a:xfrm>
            <a:off x="5265501" y="6600167"/>
            <a:ext cx="384327"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4" name="Shape 234"/>
          <p:cNvSpPr/>
          <p:nvPr/>
        </p:nvSpPr>
        <p:spPr>
          <a:xfrm>
            <a:off x="1813485" y="6373645"/>
            <a:ext cx="431488" cy="428727"/>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5" name="Shape 235"/>
          <p:cNvSpPr/>
          <p:nvPr/>
        </p:nvSpPr>
        <p:spPr>
          <a:xfrm>
            <a:off x="4962457" y="5333705"/>
            <a:ext cx="409288" cy="513368"/>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6" name="Shape 236"/>
          <p:cNvSpPr/>
          <p:nvPr/>
        </p:nvSpPr>
        <p:spPr>
          <a:xfrm>
            <a:off x="122165" y="6070570"/>
            <a:ext cx="554971" cy="54664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7" name="Shape 237"/>
          <p:cNvSpPr/>
          <p:nvPr/>
        </p:nvSpPr>
        <p:spPr>
          <a:xfrm>
            <a:off x="5371737" y="6111824"/>
            <a:ext cx="521651" cy="38572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8" name="Shape 238"/>
          <p:cNvSpPr/>
          <p:nvPr/>
        </p:nvSpPr>
        <p:spPr>
          <a:xfrm>
            <a:off x="3604" y="6533640"/>
            <a:ext cx="240043" cy="498051"/>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39" name="Shape 239"/>
          <p:cNvSpPr/>
          <p:nvPr/>
        </p:nvSpPr>
        <p:spPr>
          <a:xfrm rot="1920548">
            <a:off x="3248167" y="6210899"/>
            <a:ext cx="668695" cy="567408"/>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40" name="Shape 240"/>
          <p:cNvSpPr/>
          <p:nvPr/>
        </p:nvSpPr>
        <p:spPr>
          <a:xfrm>
            <a:off x="4616923" y="6023740"/>
            <a:ext cx="639573"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41" name="Shape 241"/>
          <p:cNvSpPr/>
          <p:nvPr/>
        </p:nvSpPr>
        <p:spPr>
          <a:xfrm rot="-5400000">
            <a:off x="3845006" y="5309639"/>
            <a:ext cx="373207" cy="477288"/>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42" name="Shape 242"/>
          <p:cNvSpPr/>
          <p:nvPr/>
        </p:nvSpPr>
        <p:spPr>
          <a:xfrm>
            <a:off x="3812063" y="5826929"/>
            <a:ext cx="503611" cy="56884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43" name="Shape 243"/>
          <p:cNvSpPr/>
          <p:nvPr/>
        </p:nvSpPr>
        <p:spPr>
          <a:xfrm>
            <a:off x="345284" y="6610610"/>
            <a:ext cx="514729" cy="344085"/>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
        <p:nvSpPr>
          <p:cNvPr id="244" name="Shape 244"/>
          <p:cNvSpPr/>
          <p:nvPr/>
        </p:nvSpPr>
        <p:spPr>
          <a:xfrm>
            <a:off x="3975760" y="6513509"/>
            <a:ext cx="233121"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121900" tIns="121900" rIns="121900" bIns="121900" anchor="ctr" anchorCtr="0">
            <a:noAutofit/>
          </a:bodyPr>
          <a:lstStyle/>
          <a:p>
            <a:pPr lvl="0" rtl="0">
              <a:spcBef>
                <a:spcPts val="0"/>
              </a:spcBef>
              <a:buNone/>
            </a:pPr>
            <a:endParaRPr sz="2400">
              <a:solidFill>
                <a:srgbClr val="A4C2F4"/>
              </a:solidFill>
            </a:endParaRPr>
          </a:p>
        </p:txBody>
      </p:sp>
    </p:spTree>
    <p:extLst>
      <p:ext uri="{BB962C8B-B14F-4D97-AF65-F5344CB8AC3E}">
        <p14:creationId xmlns:p14="http://schemas.microsoft.com/office/powerpoint/2010/main" val="3916303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997234" y="300033"/>
            <a:ext cx="8187199" cy="11432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997234" y="1737115"/>
            <a:ext cx="8187199" cy="4814400"/>
          </a:xfrm>
          <a:prstGeom prst="rect">
            <a:avLst/>
          </a:prstGeom>
        </p:spPr>
        <p:txBody>
          <a:bodyPr lIns="91425" tIns="91425" rIns="91425" bIns="91425" anchor="t" anchorCtr="0"/>
          <a:lstStyle>
            <a:lvl1pPr lvl="0">
              <a:spcBef>
                <a:spcPts val="0"/>
              </a:spcBef>
              <a:buSzPct val="100000"/>
              <a:defRPr sz="33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9923870" y="-121537"/>
            <a:ext cx="2395052"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grpSp>
      <p:cxnSp>
        <p:nvCxnSpPr>
          <p:cNvPr id="321" name="Shape 321"/>
          <p:cNvCxnSpPr/>
          <p:nvPr/>
        </p:nvCxnSpPr>
        <p:spPr>
          <a:xfrm>
            <a:off x="1133967" y="1375233"/>
            <a:ext cx="80503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3522667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8842-D4A7-4015-7D0B-5551F4D7BE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E648EE-F9E3-9F7F-D7FC-F19949875C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F14905-67F9-3FEB-2610-32B831F0F32C}"/>
              </a:ext>
            </a:extLst>
          </p:cNvPr>
          <p:cNvSpPr>
            <a:spLocks noGrp="1"/>
          </p:cNvSpPr>
          <p:nvPr>
            <p:ph type="dt" sz="half" idx="10"/>
          </p:nvPr>
        </p:nvSpPr>
        <p:spPr/>
        <p:txBody>
          <a:bodyPr/>
          <a:lstStyle/>
          <a:p>
            <a:fld id="{8152E700-7B6A-485A-A8C3-47652F66C6A6}" type="datetimeFigureOut">
              <a:rPr lang="en-US" smtClean="0"/>
              <a:t>3/7/2024</a:t>
            </a:fld>
            <a:endParaRPr lang="en-US"/>
          </a:p>
        </p:txBody>
      </p:sp>
      <p:sp>
        <p:nvSpPr>
          <p:cNvPr id="5" name="Footer Placeholder 4">
            <a:extLst>
              <a:ext uri="{FF2B5EF4-FFF2-40B4-BE49-F238E27FC236}">
                <a16:creationId xmlns:a16="http://schemas.microsoft.com/office/drawing/2014/main" id="{666C086E-24E6-0E04-2F73-CEBC7BF70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1C4AF-F19D-C948-E747-3B9E6A0163C4}"/>
              </a:ext>
            </a:extLst>
          </p:cNvPr>
          <p:cNvSpPr>
            <a:spLocks noGrp="1"/>
          </p:cNvSpPr>
          <p:nvPr>
            <p:ph type="sldNum" sz="quarter" idx="12"/>
          </p:nvPr>
        </p:nvSpPr>
        <p:spPr/>
        <p:txBody>
          <a:bodyPr/>
          <a:lstStyle/>
          <a:p>
            <a:fld id="{25820742-D6D7-4CB7-B5A7-708467D8DC08}" type="slidenum">
              <a:rPr lang="en-US" smtClean="0"/>
              <a:t>‹#›</a:t>
            </a:fld>
            <a:endParaRPr lang="en-US"/>
          </a:p>
        </p:txBody>
      </p:sp>
    </p:spTree>
    <p:extLst>
      <p:ext uri="{BB962C8B-B14F-4D97-AF65-F5344CB8AC3E}">
        <p14:creationId xmlns:p14="http://schemas.microsoft.com/office/powerpoint/2010/main" val="1824959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F1B19-5EC1-1B8D-3E28-4CEA332F6E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97FB38-ADF0-5AB6-1070-55525B6880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D5F8F-AAF0-C9C6-A5F3-64EC9F6FB3CE}"/>
              </a:ext>
            </a:extLst>
          </p:cNvPr>
          <p:cNvSpPr>
            <a:spLocks noGrp="1"/>
          </p:cNvSpPr>
          <p:nvPr>
            <p:ph type="dt" sz="half" idx="10"/>
          </p:nvPr>
        </p:nvSpPr>
        <p:spPr/>
        <p:txBody>
          <a:bodyPr/>
          <a:lstStyle/>
          <a:p>
            <a:fld id="{8152E700-7B6A-485A-A8C3-47652F66C6A6}" type="datetimeFigureOut">
              <a:rPr lang="en-US" smtClean="0"/>
              <a:t>3/7/2024</a:t>
            </a:fld>
            <a:endParaRPr lang="en-US"/>
          </a:p>
        </p:txBody>
      </p:sp>
      <p:sp>
        <p:nvSpPr>
          <p:cNvPr id="5" name="Footer Placeholder 4">
            <a:extLst>
              <a:ext uri="{FF2B5EF4-FFF2-40B4-BE49-F238E27FC236}">
                <a16:creationId xmlns:a16="http://schemas.microsoft.com/office/drawing/2014/main" id="{7C3490E4-5C07-C045-88E1-A5F09C8FFE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D9180-4BD2-CB04-D11C-007B996A4850}"/>
              </a:ext>
            </a:extLst>
          </p:cNvPr>
          <p:cNvSpPr>
            <a:spLocks noGrp="1"/>
          </p:cNvSpPr>
          <p:nvPr>
            <p:ph type="sldNum" sz="quarter" idx="12"/>
          </p:nvPr>
        </p:nvSpPr>
        <p:spPr/>
        <p:txBody>
          <a:bodyPr/>
          <a:lstStyle/>
          <a:p>
            <a:fld id="{25820742-D6D7-4CB7-B5A7-708467D8DC08}" type="slidenum">
              <a:rPr lang="en-US" smtClean="0"/>
              <a:t>‹#›</a:t>
            </a:fld>
            <a:endParaRPr lang="en-US"/>
          </a:p>
        </p:txBody>
      </p:sp>
    </p:spTree>
    <p:extLst>
      <p:ext uri="{BB962C8B-B14F-4D97-AF65-F5344CB8AC3E}">
        <p14:creationId xmlns:p14="http://schemas.microsoft.com/office/powerpoint/2010/main" val="1466938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A01B6-7103-7541-22D5-99A63BEA98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D56EF5-AC62-A1BC-7092-589F42783B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8976C-E78C-B06D-8189-D770162777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DE23F3-7CE2-3A18-5200-02350300DCF0}"/>
              </a:ext>
            </a:extLst>
          </p:cNvPr>
          <p:cNvSpPr>
            <a:spLocks noGrp="1"/>
          </p:cNvSpPr>
          <p:nvPr>
            <p:ph type="dt" sz="half" idx="10"/>
          </p:nvPr>
        </p:nvSpPr>
        <p:spPr/>
        <p:txBody>
          <a:bodyPr/>
          <a:lstStyle/>
          <a:p>
            <a:fld id="{8152E700-7B6A-485A-A8C3-47652F66C6A6}" type="datetimeFigureOut">
              <a:rPr lang="en-US" smtClean="0"/>
              <a:t>3/7/2024</a:t>
            </a:fld>
            <a:endParaRPr lang="en-US"/>
          </a:p>
        </p:txBody>
      </p:sp>
      <p:sp>
        <p:nvSpPr>
          <p:cNvPr id="6" name="Footer Placeholder 5">
            <a:extLst>
              <a:ext uri="{FF2B5EF4-FFF2-40B4-BE49-F238E27FC236}">
                <a16:creationId xmlns:a16="http://schemas.microsoft.com/office/drawing/2014/main" id="{BBB2D439-EB1E-7175-CDFC-961D5EEA3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61AB6D-439B-BCA4-CBA7-AB5068D11F4B}"/>
              </a:ext>
            </a:extLst>
          </p:cNvPr>
          <p:cNvSpPr>
            <a:spLocks noGrp="1"/>
          </p:cNvSpPr>
          <p:nvPr>
            <p:ph type="sldNum" sz="quarter" idx="12"/>
          </p:nvPr>
        </p:nvSpPr>
        <p:spPr/>
        <p:txBody>
          <a:bodyPr/>
          <a:lstStyle/>
          <a:p>
            <a:fld id="{25820742-D6D7-4CB7-B5A7-708467D8DC08}" type="slidenum">
              <a:rPr lang="en-US" smtClean="0"/>
              <a:t>‹#›</a:t>
            </a:fld>
            <a:endParaRPr lang="en-US"/>
          </a:p>
        </p:txBody>
      </p:sp>
    </p:spTree>
    <p:extLst>
      <p:ext uri="{BB962C8B-B14F-4D97-AF65-F5344CB8AC3E}">
        <p14:creationId xmlns:p14="http://schemas.microsoft.com/office/powerpoint/2010/main" val="12360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8D91-8480-DF98-CC83-A50EB6DC33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F3237C-21C7-F3C9-5C2F-27468E1137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AB0B9-68A0-D578-9338-F9171F0792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CD4926-B4FA-4A06-B083-49183F3F8E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A5A801-C0F2-07E9-2648-1E957247CA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33724C-987A-CB2C-30AB-65D8D0520959}"/>
              </a:ext>
            </a:extLst>
          </p:cNvPr>
          <p:cNvSpPr>
            <a:spLocks noGrp="1"/>
          </p:cNvSpPr>
          <p:nvPr>
            <p:ph type="dt" sz="half" idx="10"/>
          </p:nvPr>
        </p:nvSpPr>
        <p:spPr/>
        <p:txBody>
          <a:bodyPr/>
          <a:lstStyle/>
          <a:p>
            <a:fld id="{8152E700-7B6A-485A-A8C3-47652F66C6A6}" type="datetimeFigureOut">
              <a:rPr lang="en-US" smtClean="0"/>
              <a:t>3/7/2024</a:t>
            </a:fld>
            <a:endParaRPr lang="en-US"/>
          </a:p>
        </p:txBody>
      </p:sp>
      <p:sp>
        <p:nvSpPr>
          <p:cNvPr id="8" name="Footer Placeholder 7">
            <a:extLst>
              <a:ext uri="{FF2B5EF4-FFF2-40B4-BE49-F238E27FC236}">
                <a16:creationId xmlns:a16="http://schemas.microsoft.com/office/drawing/2014/main" id="{2417A45A-61E5-DC16-8969-A61AE0359A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00D141-CA1D-B2FD-646A-D842EA5AB294}"/>
              </a:ext>
            </a:extLst>
          </p:cNvPr>
          <p:cNvSpPr>
            <a:spLocks noGrp="1"/>
          </p:cNvSpPr>
          <p:nvPr>
            <p:ph type="sldNum" sz="quarter" idx="12"/>
          </p:nvPr>
        </p:nvSpPr>
        <p:spPr/>
        <p:txBody>
          <a:bodyPr/>
          <a:lstStyle/>
          <a:p>
            <a:fld id="{25820742-D6D7-4CB7-B5A7-708467D8DC08}" type="slidenum">
              <a:rPr lang="en-US" smtClean="0"/>
              <a:t>‹#›</a:t>
            </a:fld>
            <a:endParaRPr lang="en-US"/>
          </a:p>
        </p:txBody>
      </p:sp>
    </p:spTree>
    <p:extLst>
      <p:ext uri="{BB962C8B-B14F-4D97-AF65-F5344CB8AC3E}">
        <p14:creationId xmlns:p14="http://schemas.microsoft.com/office/powerpoint/2010/main" val="4236516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6935-E5DA-EA8E-4747-E87918A8E8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BA9506-6A35-B2A5-65F4-75D346581953}"/>
              </a:ext>
            </a:extLst>
          </p:cNvPr>
          <p:cNvSpPr>
            <a:spLocks noGrp="1"/>
          </p:cNvSpPr>
          <p:nvPr>
            <p:ph type="dt" sz="half" idx="10"/>
          </p:nvPr>
        </p:nvSpPr>
        <p:spPr/>
        <p:txBody>
          <a:bodyPr/>
          <a:lstStyle/>
          <a:p>
            <a:fld id="{8152E700-7B6A-485A-A8C3-47652F66C6A6}" type="datetimeFigureOut">
              <a:rPr lang="en-US" smtClean="0"/>
              <a:t>3/7/2024</a:t>
            </a:fld>
            <a:endParaRPr lang="en-US"/>
          </a:p>
        </p:txBody>
      </p:sp>
      <p:sp>
        <p:nvSpPr>
          <p:cNvPr id="4" name="Footer Placeholder 3">
            <a:extLst>
              <a:ext uri="{FF2B5EF4-FFF2-40B4-BE49-F238E27FC236}">
                <a16:creationId xmlns:a16="http://schemas.microsoft.com/office/drawing/2014/main" id="{E19B95B2-5FC8-EA04-1302-00F58C386E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78EB87-EB4D-0068-419B-DD3ECBE9B75C}"/>
              </a:ext>
            </a:extLst>
          </p:cNvPr>
          <p:cNvSpPr>
            <a:spLocks noGrp="1"/>
          </p:cNvSpPr>
          <p:nvPr>
            <p:ph type="sldNum" sz="quarter" idx="12"/>
          </p:nvPr>
        </p:nvSpPr>
        <p:spPr/>
        <p:txBody>
          <a:bodyPr/>
          <a:lstStyle/>
          <a:p>
            <a:fld id="{25820742-D6D7-4CB7-B5A7-708467D8DC08}" type="slidenum">
              <a:rPr lang="en-US" smtClean="0"/>
              <a:t>‹#›</a:t>
            </a:fld>
            <a:endParaRPr lang="en-US"/>
          </a:p>
        </p:txBody>
      </p:sp>
    </p:spTree>
    <p:extLst>
      <p:ext uri="{BB962C8B-B14F-4D97-AF65-F5344CB8AC3E}">
        <p14:creationId xmlns:p14="http://schemas.microsoft.com/office/powerpoint/2010/main" val="1711866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E9CBA-DF0B-521E-1A72-FB5E983994DE}"/>
              </a:ext>
            </a:extLst>
          </p:cNvPr>
          <p:cNvSpPr>
            <a:spLocks noGrp="1"/>
          </p:cNvSpPr>
          <p:nvPr>
            <p:ph type="dt" sz="half" idx="10"/>
          </p:nvPr>
        </p:nvSpPr>
        <p:spPr/>
        <p:txBody>
          <a:bodyPr/>
          <a:lstStyle/>
          <a:p>
            <a:fld id="{8152E700-7B6A-485A-A8C3-47652F66C6A6}" type="datetimeFigureOut">
              <a:rPr lang="en-US" smtClean="0"/>
              <a:t>3/7/2024</a:t>
            </a:fld>
            <a:endParaRPr lang="en-US"/>
          </a:p>
        </p:txBody>
      </p:sp>
      <p:sp>
        <p:nvSpPr>
          <p:cNvPr id="3" name="Footer Placeholder 2">
            <a:extLst>
              <a:ext uri="{FF2B5EF4-FFF2-40B4-BE49-F238E27FC236}">
                <a16:creationId xmlns:a16="http://schemas.microsoft.com/office/drawing/2014/main" id="{9C697136-1AD5-1E00-82E4-79399B381E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83478B-E39B-7497-4A4C-63BA9A0E1CD3}"/>
              </a:ext>
            </a:extLst>
          </p:cNvPr>
          <p:cNvSpPr>
            <a:spLocks noGrp="1"/>
          </p:cNvSpPr>
          <p:nvPr>
            <p:ph type="sldNum" sz="quarter" idx="12"/>
          </p:nvPr>
        </p:nvSpPr>
        <p:spPr/>
        <p:txBody>
          <a:bodyPr/>
          <a:lstStyle/>
          <a:p>
            <a:fld id="{25820742-D6D7-4CB7-B5A7-708467D8DC08}" type="slidenum">
              <a:rPr lang="en-US" smtClean="0"/>
              <a:t>‹#›</a:t>
            </a:fld>
            <a:endParaRPr lang="en-US"/>
          </a:p>
        </p:txBody>
      </p:sp>
    </p:spTree>
    <p:extLst>
      <p:ext uri="{BB962C8B-B14F-4D97-AF65-F5344CB8AC3E}">
        <p14:creationId xmlns:p14="http://schemas.microsoft.com/office/powerpoint/2010/main" val="47785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4343-B67B-19B7-42DC-3B6E5A37BF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22467D-14D7-726A-A605-77942E1CE4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0F7FCD-C64A-7ECC-848E-6C697D444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549430-8983-5938-30D4-355888145EB3}"/>
              </a:ext>
            </a:extLst>
          </p:cNvPr>
          <p:cNvSpPr>
            <a:spLocks noGrp="1"/>
          </p:cNvSpPr>
          <p:nvPr>
            <p:ph type="dt" sz="half" idx="10"/>
          </p:nvPr>
        </p:nvSpPr>
        <p:spPr/>
        <p:txBody>
          <a:bodyPr/>
          <a:lstStyle/>
          <a:p>
            <a:fld id="{8152E700-7B6A-485A-A8C3-47652F66C6A6}" type="datetimeFigureOut">
              <a:rPr lang="en-US" smtClean="0"/>
              <a:t>3/7/2024</a:t>
            </a:fld>
            <a:endParaRPr lang="en-US"/>
          </a:p>
        </p:txBody>
      </p:sp>
      <p:sp>
        <p:nvSpPr>
          <p:cNvPr id="6" name="Footer Placeholder 5">
            <a:extLst>
              <a:ext uri="{FF2B5EF4-FFF2-40B4-BE49-F238E27FC236}">
                <a16:creationId xmlns:a16="http://schemas.microsoft.com/office/drawing/2014/main" id="{5B729D9B-4787-888B-49D1-1598AE6C6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AFA26-33C3-1959-45AD-DEBF4B7F8397}"/>
              </a:ext>
            </a:extLst>
          </p:cNvPr>
          <p:cNvSpPr>
            <a:spLocks noGrp="1"/>
          </p:cNvSpPr>
          <p:nvPr>
            <p:ph type="sldNum" sz="quarter" idx="12"/>
          </p:nvPr>
        </p:nvSpPr>
        <p:spPr/>
        <p:txBody>
          <a:bodyPr/>
          <a:lstStyle/>
          <a:p>
            <a:fld id="{25820742-D6D7-4CB7-B5A7-708467D8DC08}" type="slidenum">
              <a:rPr lang="en-US" smtClean="0"/>
              <a:t>‹#›</a:t>
            </a:fld>
            <a:endParaRPr lang="en-US"/>
          </a:p>
        </p:txBody>
      </p:sp>
    </p:spTree>
    <p:extLst>
      <p:ext uri="{BB962C8B-B14F-4D97-AF65-F5344CB8AC3E}">
        <p14:creationId xmlns:p14="http://schemas.microsoft.com/office/powerpoint/2010/main" val="1264090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D6D7-2BB9-94B5-9758-2DFF47C92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032064-B6F6-109D-4D1A-397DB41D7B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144CAD-8C36-E1F2-4151-4F5B9D09E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1A4A31-D55F-C727-7E51-0B054A2B86B8}"/>
              </a:ext>
            </a:extLst>
          </p:cNvPr>
          <p:cNvSpPr>
            <a:spLocks noGrp="1"/>
          </p:cNvSpPr>
          <p:nvPr>
            <p:ph type="dt" sz="half" idx="10"/>
          </p:nvPr>
        </p:nvSpPr>
        <p:spPr/>
        <p:txBody>
          <a:bodyPr/>
          <a:lstStyle/>
          <a:p>
            <a:fld id="{8152E700-7B6A-485A-A8C3-47652F66C6A6}" type="datetimeFigureOut">
              <a:rPr lang="en-US" smtClean="0"/>
              <a:t>3/7/2024</a:t>
            </a:fld>
            <a:endParaRPr lang="en-US"/>
          </a:p>
        </p:txBody>
      </p:sp>
      <p:sp>
        <p:nvSpPr>
          <p:cNvPr id="6" name="Footer Placeholder 5">
            <a:extLst>
              <a:ext uri="{FF2B5EF4-FFF2-40B4-BE49-F238E27FC236}">
                <a16:creationId xmlns:a16="http://schemas.microsoft.com/office/drawing/2014/main" id="{6A5679F8-4716-8C35-FF88-134845EE0D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7D3FF-B6A3-4F09-C82E-981A63E05392}"/>
              </a:ext>
            </a:extLst>
          </p:cNvPr>
          <p:cNvSpPr>
            <a:spLocks noGrp="1"/>
          </p:cNvSpPr>
          <p:nvPr>
            <p:ph type="sldNum" sz="quarter" idx="12"/>
          </p:nvPr>
        </p:nvSpPr>
        <p:spPr/>
        <p:txBody>
          <a:bodyPr/>
          <a:lstStyle/>
          <a:p>
            <a:fld id="{25820742-D6D7-4CB7-B5A7-708467D8DC08}" type="slidenum">
              <a:rPr lang="en-US" smtClean="0"/>
              <a:t>‹#›</a:t>
            </a:fld>
            <a:endParaRPr lang="en-US"/>
          </a:p>
        </p:txBody>
      </p:sp>
    </p:spTree>
    <p:extLst>
      <p:ext uri="{BB962C8B-B14F-4D97-AF65-F5344CB8AC3E}">
        <p14:creationId xmlns:p14="http://schemas.microsoft.com/office/powerpoint/2010/main" val="333438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alpha val="49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B23C8B-BF92-ED9F-DB33-72C607B8A7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F72BC1-0D01-284A-8156-AC1C07B98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D5735-22B5-1823-EF83-A67AC91F9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52E700-7B6A-485A-A8C3-47652F66C6A6}" type="datetimeFigureOut">
              <a:rPr lang="en-US" smtClean="0"/>
              <a:t>3/7/2024</a:t>
            </a:fld>
            <a:endParaRPr lang="en-US"/>
          </a:p>
        </p:txBody>
      </p:sp>
      <p:sp>
        <p:nvSpPr>
          <p:cNvPr id="5" name="Footer Placeholder 4">
            <a:extLst>
              <a:ext uri="{FF2B5EF4-FFF2-40B4-BE49-F238E27FC236}">
                <a16:creationId xmlns:a16="http://schemas.microsoft.com/office/drawing/2014/main" id="{ED82152F-03F4-9F82-85CD-00CE8C4FF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6A8CCC-68BC-DADB-71FC-B1839E63E6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20742-D6D7-4CB7-B5A7-708467D8DC08}" type="slidenum">
              <a:rPr lang="en-US" smtClean="0"/>
              <a:t>‹#›</a:t>
            </a:fld>
            <a:endParaRPr lang="en-US"/>
          </a:p>
        </p:txBody>
      </p:sp>
    </p:spTree>
    <p:extLst>
      <p:ext uri="{BB962C8B-B14F-4D97-AF65-F5344CB8AC3E}">
        <p14:creationId xmlns:p14="http://schemas.microsoft.com/office/powerpoint/2010/main" val="1986694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11.xml.rels><?xml version="1.0" encoding="UTF-8" standalone="yes"?>
<Relationships xmlns="http://schemas.openxmlformats.org/package/2006/relationships"><Relationship Id="rId3" Type="http://schemas.microsoft.com/office/2017/06/relationships/model3d" Target="../media/model3d8.glb"/><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17/06/relationships/model3d" Target="../media/model3d11.glb"/><Relationship Id="rId7" Type="http://schemas.microsoft.com/office/2017/06/relationships/model3d" Target="../media/model3d4.glb"/><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17/06/relationships/model3d" Target="../media/model3d12.glb"/><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5.glb"/><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10.png"/><Relationship Id="rId4" Type="http://schemas.microsoft.com/office/2017/06/relationships/model3d" Target="../media/model3d6.glb"/></Relationships>
</file>

<file path=ppt/slides/_rels/slide5.xml.rels><?xml version="1.0" encoding="UTF-8" standalone="yes"?>
<Relationships xmlns="http://schemas.openxmlformats.org/package/2006/relationships"><Relationship Id="rId8" Type="http://schemas.microsoft.com/office/2017/06/relationships/model3d" Target="../media/model3d9.glb"/><Relationship Id="rId3" Type="http://schemas.microsoft.com/office/2017/06/relationships/model3d" Target="../media/model3d7.glb"/><Relationship Id="rId7" Type="http://schemas.openxmlformats.org/officeDocument/2006/relationships/image" Target="../media/image13.png"/><Relationship Id="rId12"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5.png"/><Relationship Id="rId5" Type="http://schemas.microsoft.com/office/2017/06/relationships/model3d" Target="../media/model3d8.glb"/><Relationship Id="rId10" Type="http://schemas.microsoft.com/office/2017/06/relationships/model3d" Target="../media/model3d10.glb"/><Relationship Id="rId4" Type="http://schemas.openxmlformats.org/officeDocument/2006/relationships/image" Target="../media/image1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17.png"/><Relationship Id="rId4" Type="http://schemas.microsoft.com/office/2017/06/relationships/model3d" Target="../media/model3d11.glb"/></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Đại Đoàn Kết Toàn Dân Tộc Và Đoàn Kết Quốc T</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ế (tiếp)</a:t>
            </a:r>
            <a:endPar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Chương 5 sẽ t</a:t>
            </a:r>
            <a:r>
              <a:rPr lang="vi-VN"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rang bị cho sinh viên những quan điểm cơ bản của tư tưởng Hồ Chí Minh về đại đoàn kết toàn dân tộc, kết hợp sức mạnh dân tộc với sức mạnh thời đại và sự vận dụng của Đảng Cộng sản Việt Nam vào sự nghiệp đổi mới đất nước</a:t>
            </a:r>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i="1"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400" b="1" u="sng" kern="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rPr>
              <a:t>5.1.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Đại Đoàn Kết Toàn Dân Tộc</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rPr>
              <a:t>5.2.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Đoàn Kết Quốc Tế</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5.3.</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Vặn Dụng Tư Tưởng Hồ Chí Minh Về Đại Đoàn Kết Toàn Dân </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Và Đoàn Kết Quốc Tế Trong Giai Đoạn Hiện Nay</a:t>
            </a:r>
            <a:endParaRPr lang="en-US" sz="1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EE11FB74-409F-C75B-E58D-44681758A20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131C1C7-377E-2060-F54A-77A7DB28A66C}"/>
              </a:ext>
            </a:extLst>
          </p:cNvPr>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C6541DCC-43F1-DB1B-6F6C-7654F96BC3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8572186A-2444-6597-A590-B62BDEEEA809}"/>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8572186A-2444-6597-A590-B62BDEEEA809}"/>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D3FBA26E-3324-C021-BFEA-D63860722EDD}"/>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D3FBA26E-3324-C021-BFEA-D63860722EDD}"/>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1" name="Shape 129">
            <a:extLst>
              <a:ext uri="{FF2B5EF4-FFF2-40B4-BE49-F238E27FC236}">
                <a16:creationId xmlns:a16="http://schemas.microsoft.com/office/drawing/2014/main" id="{9A8915E1-F4B3-1F26-F06D-88D08A09D958}"/>
              </a:ext>
            </a:extLst>
          </p:cNvPr>
          <p:cNvSpPr txBox="1">
            <a:spLocks/>
          </p:cNvSpPr>
          <p:nvPr/>
        </p:nvSpPr>
        <p:spPr>
          <a:xfrm>
            <a:off x="3729808" y="1908381"/>
            <a:ext cx="6511568" cy="1385279"/>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5.2. Tư tưởng Hồ Chí Minh về đoàn kết quốc tế</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TextBox 7">
            <a:extLst>
              <a:ext uri="{FF2B5EF4-FFF2-40B4-BE49-F238E27FC236}">
                <a16:creationId xmlns:a16="http://schemas.microsoft.com/office/drawing/2014/main" id="{F39ECED9-381C-D933-608B-722C65D752C1}"/>
              </a:ext>
            </a:extLst>
          </p:cNvPr>
          <p:cNvSpPr txBox="1"/>
          <p:nvPr/>
        </p:nvSpPr>
        <p:spPr>
          <a:xfrm>
            <a:off x="4190904" y="3076490"/>
            <a:ext cx="4027266" cy="461665"/>
          </a:xfrm>
          <a:prstGeom prst="rect">
            <a:avLst/>
          </a:prstGeom>
          <a:noFill/>
        </p:spPr>
        <p:txBody>
          <a:bodyPr wrap="square">
            <a:spAutoFit/>
          </a:bodyPr>
          <a:lstStyle/>
          <a:p>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5.2.3. Nguyên Tắc Đoàn Kết</a:t>
            </a:r>
            <a:endParaRPr lang="en-US" sz="2400"/>
          </a:p>
        </p:txBody>
      </p:sp>
      <p:pic>
        <p:nvPicPr>
          <p:cNvPr id="9" name="Picture 8" descr="C:\Users\QUOC HUY\Desktop\Logo_Đại_học_FPT.png">
            <a:extLst>
              <a:ext uri="{FF2B5EF4-FFF2-40B4-BE49-F238E27FC236}">
                <a16:creationId xmlns:a16="http://schemas.microsoft.com/office/drawing/2014/main" id="{A5CD1E3B-02C6-9995-5AEC-83B37A3C71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8987" y="-285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477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2" name="Shape 672"/>
          <p:cNvSpPr txBox="1">
            <a:spLocks noGrp="1"/>
          </p:cNvSpPr>
          <p:nvPr>
            <p:ph type="body" idx="1"/>
          </p:nvPr>
        </p:nvSpPr>
        <p:spPr>
          <a:xfrm>
            <a:off x="997234" y="2051222"/>
            <a:ext cx="5595598" cy="3484605"/>
          </a:xfrm>
          <a:prstGeom prst="rect">
            <a:avLst/>
          </a:prstGeom>
        </p:spPr>
        <p:txBody>
          <a:bodyPr vert="horz" lIns="121900" tIns="121900" rIns="121900" bIns="121900" rtlCol="0" anchor="t" anchorCtr="0">
            <a:noAutofit/>
          </a:bodyPr>
          <a:lstStyle/>
          <a:p>
            <a:pPr marL="0" indent="0" algn="just">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 sz="2400">
                <a:latin typeface="NewCentury-Narrow" panose="020B0500000000000000" pitchFamily="34" charset="0"/>
                <a:ea typeface="NewCentury-Narrow" panose="020B0500000000000000" pitchFamily="34" charset="0"/>
                <a:cs typeface="NewCentury-Narrow" panose="020B0500000000000000" pitchFamily="34" charset="0"/>
              </a:rPr>
              <a:t>Đoàn </a:t>
            </a:r>
            <a:r>
              <a:rPr lang="en" sz="2400" dirty="0">
                <a:latin typeface="NewCentury-Narrow" panose="020B0500000000000000" pitchFamily="34" charset="0"/>
                <a:ea typeface="NewCentury-Narrow" panose="020B0500000000000000" pitchFamily="34" charset="0"/>
                <a:cs typeface="NewCentury-Narrow" panose="020B0500000000000000" pitchFamily="34" charset="0"/>
              </a:rPr>
              <a:t>kết trên cơ sở thống nhất mục tiêu và lợi ích </a:t>
            </a:r>
          </a:p>
          <a:p>
            <a:pPr marL="0" indent="0" algn="just">
              <a:buNone/>
            </a:pP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latin typeface="NewCentury-Narrow" panose="020B0500000000000000" pitchFamily="34" charset="0"/>
                <a:ea typeface="NewCentury-Narrow" panose="020B0500000000000000" pitchFamily="34" charset="0"/>
                <a:cs typeface="NewCentury-Narrow" panose="020B0500000000000000" pitchFamily="34" charset="0"/>
              </a:rPr>
              <a:t>N</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hờ đặt cách mạng Việt Nam trong bối cảnh chung của Thời đại kết hợp lợi ích của cách mạng Việt Nam với trào lưu cách mạng thế giới và nhận thức về nghĩa vụ của Việt Nam đối với sự nshiệp cách mạng chung của nhân dân tiến bộ trên thế giới</a:t>
            </a:r>
            <a:endParaRPr lang="en"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73" name="Shape 673"/>
          <p:cNvSpPr/>
          <p:nvPr/>
        </p:nvSpPr>
        <p:spPr>
          <a:xfrm>
            <a:off x="-6392732" y="-1644592"/>
            <a:ext cx="60959" cy="671745"/>
          </a:xfrm>
          <a:prstGeom prst="rect">
            <a:avLst/>
          </a:prstGeom>
          <a:solidFill>
            <a:srgbClr val="F3F3F3"/>
          </a:solidFill>
          <a:ln w="19050" cap="flat" cmpd="sng">
            <a:solidFill>
              <a:srgbClr val="1C4587"/>
            </a:solidFill>
            <a:prstDash val="solid"/>
            <a:round/>
            <a:headEnd type="none" w="med" len="med"/>
            <a:tailEnd type="none" w="med" len="med"/>
          </a:ln>
        </p:spPr>
        <p:txBody>
          <a:bodyPr lIns="121900" tIns="121900" rIns="121900" bIns="121900" anchor="ctr" anchorCtr="0">
            <a:noAutofit/>
          </a:bodyPr>
          <a:lstStyle/>
          <a:p>
            <a:pPr algn="ctr"/>
            <a:r>
              <a:rPr lang="en" sz="1333">
                <a:solidFill>
                  <a:srgbClr val="999999"/>
                </a:solidFill>
                <a:latin typeface="Dosis"/>
                <a:ea typeface="Dosis"/>
                <a:cs typeface="Dosis"/>
                <a:sym typeface="Dosis"/>
              </a:rPr>
              <a:t>Place your screenshot here</a:t>
            </a:r>
          </a:p>
        </p:txBody>
      </p:sp>
      <p:sp>
        <p:nvSpPr>
          <p:cNvPr id="674" name="Shape 674"/>
          <p:cNvSpPr txBox="1">
            <a:spLocks noGrp="1"/>
          </p:cNvSpPr>
          <p:nvPr>
            <p:ph type="title"/>
          </p:nvPr>
        </p:nvSpPr>
        <p:spPr>
          <a:xfrm>
            <a:off x="997234" y="300033"/>
            <a:ext cx="8187199" cy="1143200"/>
          </a:xfrm>
          <a:prstGeom prst="rect">
            <a:avLst/>
          </a:prstGeom>
        </p:spPr>
        <p:txBody>
          <a:bodyPr vert="horz" lIns="121900" tIns="121900" rIns="121900" bIns="121900" rtlCol="0" anchor="b" anchorCtr="0">
            <a:noAutofit/>
          </a:bodyPr>
          <a:lstStyle/>
          <a:p>
            <a:r>
              <a:rPr lang="en-US" sz="3200">
                <a:latin typeface="NewCentury-Narrow" panose="020B0500000000000000" pitchFamily="34" charset="0"/>
                <a:ea typeface="NewCentury-Narrow" panose="020B0500000000000000" pitchFamily="34" charset="0"/>
                <a:cs typeface="NewCentury-Narrow" panose="020B0500000000000000" pitchFamily="34" charset="0"/>
              </a:rPr>
              <a:t>a. Đ</a:t>
            </a:r>
            <a:r>
              <a:rPr lang="vi-VN" sz="3200" dirty="0">
                <a:latin typeface="NewCentury-Narrow" panose="020B0500000000000000" pitchFamily="34" charset="0"/>
                <a:ea typeface="NewCentury-Narrow" panose="020B0500000000000000" pitchFamily="34" charset="0"/>
                <a:cs typeface="NewCentury-Narrow" panose="020B0500000000000000" pitchFamily="34" charset="0"/>
              </a:rPr>
              <a:t>oàn kết trên cơ sở thống nhất mục tiêu và lợi ích, có lý, có tình</a:t>
            </a:r>
            <a:endParaRPr lang="en" sz="3200" dirty="0">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2" name="3D Model 1" descr="Handshake">
                <a:extLst>
                  <a:ext uri="{FF2B5EF4-FFF2-40B4-BE49-F238E27FC236}">
                    <a16:creationId xmlns:a16="http://schemas.microsoft.com/office/drawing/2014/main" id="{AEBDD973-0F55-0232-FEF7-6D64186D4F15}"/>
                  </a:ext>
                </a:extLst>
              </p:cNvPr>
              <p:cNvGraphicFramePr>
                <a:graphicFrameLocks noChangeAspect="1"/>
              </p:cNvGraphicFramePr>
              <p:nvPr>
                <p:extLst>
                  <p:ext uri="{D42A27DB-BD31-4B8C-83A1-F6EECF244321}">
                    <p14:modId xmlns:p14="http://schemas.microsoft.com/office/powerpoint/2010/main" val="1467100787"/>
                  </p:ext>
                </p:extLst>
              </p:nvPr>
            </p:nvGraphicFramePr>
            <p:xfrm>
              <a:off x="6733381" y="2781529"/>
              <a:ext cx="5595598" cy="2245851"/>
            </p:xfrm>
            <a:graphic>
              <a:graphicData uri="http://schemas.microsoft.com/office/drawing/2017/model3d">
                <am3d:model3d r:embed="rId3">
                  <am3d:spPr>
                    <a:xfrm>
                      <a:off x="0" y="0"/>
                      <a:ext cx="5595598" cy="2245851"/>
                    </a:xfrm>
                    <a:prstGeom prst="rect">
                      <a:avLst/>
                    </a:prstGeom>
                  </am3d:spPr>
                  <am3d:camera>
                    <am3d:pos x="0" y="0" z="52002578"/>
                    <am3d:up dx="0" dy="36000000" dz="0"/>
                    <am3d:lookAt x="0" y="0" z="0"/>
                    <am3d:perspective fov="2700000"/>
                  </am3d:camera>
                  <am3d:trans>
                    <am3d:meterPerModelUnit n="20063" d="1000000"/>
                    <am3d:preTrans dx="15833" dy="-6963336" dz="-42949"/>
                    <am3d:scale>
                      <am3d:sx n="1000000" d="1000000"/>
                      <am3d:sy n="1000000" d="1000000"/>
                      <am3d:sz n="1000000" d="1000000"/>
                    </am3d:scale>
                    <am3d:rot ax="1091247" ay="409752" az="134234"/>
                    <am3d:postTrans dx="0" dy="0" dz="0"/>
                  </am3d:trans>
                  <am3d:raster rName="Office3DRenderer" rVer="16.0.8326">
                    <am3d:blip r:embed="rId4"/>
                  </am3d:raster>
                  <am3d:objViewport viewportSz="62427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andshake">
                <a:extLst>
                  <a:ext uri="{FF2B5EF4-FFF2-40B4-BE49-F238E27FC236}">
                    <a16:creationId xmlns:a16="http://schemas.microsoft.com/office/drawing/2014/main" id="{AEBDD973-0F55-0232-FEF7-6D64186D4F15}"/>
                  </a:ext>
                </a:extLst>
              </p:cNvPr>
              <p:cNvPicPr>
                <a:picLocks noGrp="1" noRot="1" noChangeAspect="1" noMove="1" noResize="1" noEditPoints="1" noAdjustHandles="1" noChangeArrowheads="1" noChangeShapeType="1" noCrop="1"/>
              </p:cNvPicPr>
              <p:nvPr/>
            </p:nvPicPr>
            <p:blipFill>
              <a:blip r:embed="rId4"/>
              <a:stretch>
                <a:fillRect/>
              </a:stretch>
            </p:blipFill>
            <p:spPr>
              <a:xfrm>
                <a:off x="6733381" y="2781529"/>
                <a:ext cx="5595598" cy="2245851"/>
              </a:xfrm>
              <a:prstGeom prst="rect">
                <a:avLst/>
              </a:prstGeom>
            </p:spPr>
          </p:pic>
        </mc:Fallback>
      </mc:AlternateContent>
      <p:pic>
        <p:nvPicPr>
          <p:cNvPr id="4" name="Picture 3" descr="C:\Users\QUOC HUY\Desktop\Logo_Đại_học_FPT.png">
            <a:extLst>
              <a:ext uri="{FF2B5EF4-FFF2-40B4-BE49-F238E27FC236}">
                <a16:creationId xmlns:a16="http://schemas.microsoft.com/office/drawing/2014/main" id="{FBC38E5C-C0EE-C51F-FCDD-EE2FD4BBA7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8987" y="-285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2A88E7D-32FE-DFB9-7351-75AF25778530}"/>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A62FC8DF-DC6F-5600-547F-5A0D2CE70F8B}"/>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a:extLst>
                <a:ext uri="{FF2B5EF4-FFF2-40B4-BE49-F238E27FC236}">
                  <a16:creationId xmlns:a16="http://schemas.microsoft.com/office/drawing/2014/main" id="{8D7AA78D-CD70-6174-3294-5C0D102EDF0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29329944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72">
                                            <p:txEl>
                                              <p:pRg st="0" end="0"/>
                                            </p:txEl>
                                          </p:spTgt>
                                        </p:tgtEl>
                                        <p:attrNameLst>
                                          <p:attrName>style.visibility</p:attrName>
                                        </p:attrNameLst>
                                      </p:cBhvr>
                                      <p:to>
                                        <p:strVal val="visible"/>
                                      </p:to>
                                    </p:set>
                                    <p:animEffect transition="in" filter="barn(inVertical)">
                                      <p:cBhvr>
                                        <p:cTn id="7" dur="500"/>
                                        <p:tgtEl>
                                          <p:spTgt spid="67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72">
                                            <p:txEl>
                                              <p:pRg st="2" end="2"/>
                                            </p:txEl>
                                          </p:spTgt>
                                        </p:tgtEl>
                                        <p:attrNameLst>
                                          <p:attrName>style.visibility</p:attrName>
                                        </p:attrNameLst>
                                      </p:cBhvr>
                                      <p:to>
                                        <p:strVal val="visible"/>
                                      </p:to>
                                    </p:set>
                                    <p:animEffect transition="in" filter="barn(inVertical)">
                                      <p:cBhvr>
                                        <p:cTn id="10" dur="500"/>
                                        <p:tgtEl>
                                          <p:spTgt spid="6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81" name="Shape 681"/>
          <p:cNvSpPr txBox="1">
            <a:spLocks noGrp="1"/>
          </p:cNvSpPr>
          <p:nvPr>
            <p:ph type="title"/>
          </p:nvPr>
        </p:nvSpPr>
        <p:spPr>
          <a:xfrm>
            <a:off x="1055107" y="625032"/>
            <a:ext cx="8187199" cy="725603"/>
          </a:xfrm>
          <a:prstGeom prst="rect">
            <a:avLst/>
          </a:prstGeom>
        </p:spPr>
        <p:txBody>
          <a:bodyPr vert="horz" lIns="121900" tIns="121900" rIns="121900" bIns="121900" rtlCol="0" anchor="b" anchorCtr="0">
            <a:noAutofit/>
          </a:bodyPr>
          <a:lstStyle/>
          <a:p>
            <a:pPr lvl="0"/>
            <a:r>
              <a:rPr lang="vi-VN" sz="3200" dirty="0">
                <a:latin typeface="NewCentury-Narrow" panose="020B0500000000000000" pitchFamily="34" charset="0"/>
                <a:ea typeface="NewCentury-Narrow" panose="020B0500000000000000" pitchFamily="34" charset="0"/>
                <a:cs typeface="NewCentury-Narrow" panose="020B0500000000000000" pitchFamily="34" charset="0"/>
              </a:rPr>
              <a:t>Đối với phong trào cộng sản và công nhân quốc tế, </a:t>
            </a:r>
            <a:endParaRPr lang="en" sz="32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82" name="Shape 682"/>
          <p:cNvSpPr txBox="1">
            <a:spLocks noGrp="1"/>
          </p:cNvSpPr>
          <p:nvPr>
            <p:ph type="body" idx="1"/>
          </p:nvPr>
        </p:nvSpPr>
        <p:spPr>
          <a:xfrm>
            <a:off x="1055107" y="2210765"/>
            <a:ext cx="5959151" cy="2893672"/>
          </a:xfrm>
          <a:prstGeom prst="rect">
            <a:avLst/>
          </a:prstGeom>
        </p:spPr>
        <p:txBody>
          <a:bodyPr vert="horz" lIns="121900" tIns="121900" rIns="121900" bIns="121900" rtlCol="0" anchor="ctr" anchorCtr="0">
            <a:noAutofit/>
          </a:bodyPr>
          <a:lstStyle/>
          <a:p>
            <a:pPr marL="0" indent="0" algn="just">
              <a:lnSpc>
                <a:spcPct val="150000"/>
              </a:lnSpc>
              <a:buNone/>
            </a:pPr>
            <a:r>
              <a:rPr lang="vi-VN" sz="240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 sz="24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Giương </a:t>
            </a:r>
            <a:r>
              <a:rPr lang="en"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cao ngọn cờ độc lập dân tộc gắn liền với chủ nghĩa xã hội, thực hiện đoàn kết thống nhất trên nền tảng chủ nghĩa Mac- Lenin và chủ nghĩa quốc tế vô sản</a:t>
            </a:r>
          </a:p>
          <a:p>
            <a:pPr marL="0" indent="0" algn="just">
              <a:lnSpc>
                <a:spcPct val="150000"/>
              </a:lnSpc>
              <a:buNone/>
            </a:pPr>
            <a:r>
              <a:rPr lang="vi-VN" sz="240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 sz="24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Giương </a:t>
            </a:r>
            <a:r>
              <a:rPr lang="en"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cao ngọn cờ hòa bình trong công lý </a:t>
            </a:r>
          </a:p>
        </p:txBody>
      </p:sp>
      <p:sp>
        <p:nvSpPr>
          <p:cNvPr id="2" name="TextBox 1">
            <a:extLst>
              <a:ext uri="{FF2B5EF4-FFF2-40B4-BE49-F238E27FC236}">
                <a16:creationId xmlns:a16="http://schemas.microsoft.com/office/drawing/2014/main" id="{9E34D1E4-4064-D0DB-A064-967A62378E5D}"/>
              </a:ext>
            </a:extLst>
          </p:cNvPr>
          <p:cNvSpPr txBox="1"/>
          <p:nvPr/>
        </p:nvSpPr>
        <p:spPr>
          <a:xfrm>
            <a:off x="1153330" y="1433140"/>
            <a:ext cx="2592729" cy="400110"/>
          </a:xfrm>
          <a:prstGeom prst="rect">
            <a:avLst/>
          </a:prstGeom>
          <a:noFill/>
        </p:spPr>
        <p:txBody>
          <a:bodyPr wrap="square">
            <a:spAutoFit/>
          </a:bodyPr>
          <a:lstStyle/>
          <a:p>
            <a:r>
              <a:rPr lang="en" sz="20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Hồ Chí Minh chủ trương:</a:t>
            </a:r>
            <a:endParaRPr lang="en-US" sz="20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9" name="Picture Placeholder 9">
            <a:extLst>
              <a:ext uri="{FF2B5EF4-FFF2-40B4-BE49-F238E27FC236}">
                <a16:creationId xmlns:a16="http://schemas.microsoft.com/office/drawing/2014/main" id="{C53D3694-3804-431A-88BD-3EA53CEE3161}"/>
              </a:ext>
            </a:extLst>
          </p:cNvPr>
          <p:cNvPicPr>
            <a:picLocks noChangeAspect="1"/>
          </p:cNvPicPr>
          <p:nvPr/>
        </p:nvPicPr>
        <p:blipFill>
          <a:blip r:embed="rId3">
            <a:extLst>
              <a:ext uri="{28A0092B-C50C-407E-A947-70E740481C1C}">
                <a14:useLocalDpi xmlns:a14="http://schemas.microsoft.com/office/drawing/2010/main" val="0"/>
              </a:ext>
            </a:extLst>
          </a:blip>
          <a:srcRect l="8996" r="8996"/>
          <a:stretch>
            <a:fillRect/>
          </a:stretch>
        </p:blipFill>
        <p:spPr>
          <a:xfrm>
            <a:off x="7422865" y="1865689"/>
            <a:ext cx="4769135" cy="3960000"/>
          </a:xfrm>
          <a:prstGeom prst="rect">
            <a:avLst/>
          </a:prstGeom>
        </p:spPr>
      </p:pic>
      <p:pic>
        <p:nvPicPr>
          <p:cNvPr id="4" name="Picture 3" descr="C:\Users\QUOC HUY\Desktop\Logo_Đại_học_FPT.png">
            <a:extLst>
              <a:ext uri="{FF2B5EF4-FFF2-40B4-BE49-F238E27FC236}">
                <a16:creationId xmlns:a16="http://schemas.microsoft.com/office/drawing/2014/main" id="{0A472815-74C3-9A59-8046-9DE23203DD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8987" y="-285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930BFEB-0F70-E9F5-8EAD-C19C29FD4220}"/>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EC0EFA4E-3EBD-6E32-666C-A7344E0E1E4F}"/>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a:extLst>
                <a:ext uri="{FF2B5EF4-FFF2-40B4-BE49-F238E27FC236}">
                  <a16:creationId xmlns:a16="http://schemas.microsoft.com/office/drawing/2014/main" id="{17ECE6E5-93D0-3652-0D67-FC5BDE06C7C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312272811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animEffect transition="in" filter="barn(inVertical)">
                                      <p:cBhvr>
                                        <p:cTn id="7" dur="500"/>
                                        <p:tgtEl>
                                          <p:spTgt spid="68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82">
                                            <p:txEl>
                                              <p:pRg st="1" end="1"/>
                                            </p:txEl>
                                          </p:spTgt>
                                        </p:tgtEl>
                                        <p:attrNameLst>
                                          <p:attrName>style.visibility</p:attrName>
                                        </p:attrNameLst>
                                      </p:cBhvr>
                                      <p:to>
                                        <p:strVal val="visible"/>
                                      </p:to>
                                    </p:set>
                                    <p:animEffect transition="in" filter="barn(inVertical)">
                                      <p:cBhvr>
                                        <p:cTn id="10" dur="500"/>
                                        <p:tgtEl>
                                          <p:spTgt spid="6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9" name="Shape 689"/>
          <p:cNvSpPr txBox="1">
            <a:spLocks noGrp="1"/>
          </p:cNvSpPr>
          <p:nvPr>
            <p:ph type="title"/>
          </p:nvPr>
        </p:nvSpPr>
        <p:spPr>
          <a:xfrm>
            <a:off x="1157467" y="656493"/>
            <a:ext cx="4734047" cy="663022"/>
          </a:xfrm>
          <a:prstGeom prst="rect">
            <a:avLst/>
          </a:prstGeom>
        </p:spPr>
        <p:txBody>
          <a:bodyPr vert="horz" lIns="121900" tIns="121900" rIns="121900" bIns="121900" rtlCol="0" anchor="b" anchorCtr="0">
            <a:noAutofit/>
          </a:bodyPr>
          <a:lstStyle/>
          <a:p>
            <a:r>
              <a:rPr lang="vi-VN" sz="2500" dirty="0">
                <a:latin typeface="NewCentury-Narrow" panose="020B0500000000000000" pitchFamily="34" charset="0"/>
                <a:ea typeface="NewCentury-Narrow" panose="020B0500000000000000" pitchFamily="34" charset="0"/>
                <a:cs typeface="NewCentury-Narrow" panose="020B0500000000000000" pitchFamily="34" charset="0"/>
              </a:rPr>
              <a:t>Đối với các dân tộc trên thế giới</a:t>
            </a:r>
            <a:endParaRPr lang="en" sz="25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90" name="Shape 690"/>
          <p:cNvSpPr txBox="1">
            <a:spLocks noGrp="1"/>
          </p:cNvSpPr>
          <p:nvPr>
            <p:ph type="body" idx="1"/>
          </p:nvPr>
        </p:nvSpPr>
        <p:spPr>
          <a:xfrm>
            <a:off x="1563271" y="1774371"/>
            <a:ext cx="7689586" cy="38970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121900" tIns="121900" rIns="121900" bIns="121900" rtlCol="0" anchor="ctr" anchorCtr="0">
            <a:noAutofit/>
          </a:bodyPr>
          <a:lstStyle/>
          <a:p>
            <a:pPr marL="0" indent="0" algn="just">
              <a:lnSpc>
                <a:spcPct val="150000"/>
              </a:lnSpc>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en"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Là một nước ở Đông-Nam Á. </a:t>
            </a:r>
            <a:r>
              <a:rPr lang="en-US"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C</a:t>
            </a:r>
            <a:r>
              <a:rPr lang="en"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húng ta hết lòng ủng hộ cuộc đấu tranh chính nghĩa của các khu vực này chống lại sự xâm lược và nô dịch của chủ nghĩa đế quốc , chủ nghĩa thực dân cũ và </a:t>
            </a:r>
            <a:r>
              <a:rPr lang="en"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mới”</a:t>
            </a:r>
          </a:p>
          <a:p>
            <a:pPr marL="0" indent="0" algn="just">
              <a:lnSpc>
                <a:spcPct val="150000"/>
              </a:lnSpc>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Tôn </a:t>
            </a:r>
            <a:r>
              <a:rPr lang="en"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trọng độc lập , chủ quyền và toàn vẹn lãnh thổ , quyền tự quyết-hợp tác, </a:t>
            </a:r>
            <a:r>
              <a:rPr lang="en"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hữu nghị</a:t>
            </a:r>
          </a:p>
          <a:p>
            <a:pPr algn="just">
              <a:lnSpc>
                <a:spcPct val="150000"/>
              </a:lnSpc>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L</a:t>
            </a:r>
            <a:r>
              <a:rPr lang="en"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àm bạn với tất cả các nước dân chủ không gây thù oán với một ai</a:t>
            </a:r>
          </a:p>
        </p:txBody>
      </p:sp>
      <p:sp>
        <p:nvSpPr>
          <p:cNvPr id="3" name="TextBox 2">
            <a:extLst>
              <a:ext uri="{FF2B5EF4-FFF2-40B4-BE49-F238E27FC236}">
                <a16:creationId xmlns:a16="http://schemas.microsoft.com/office/drawing/2014/main" id="{83B0AD7E-6E65-3003-2FB4-A5AE4930CE10}"/>
              </a:ext>
            </a:extLst>
          </p:cNvPr>
          <p:cNvSpPr txBox="1"/>
          <p:nvPr/>
        </p:nvSpPr>
        <p:spPr>
          <a:xfrm>
            <a:off x="1217269" y="1453430"/>
            <a:ext cx="2592729" cy="400110"/>
          </a:xfrm>
          <a:prstGeom prst="rect">
            <a:avLst/>
          </a:prstGeom>
          <a:noFill/>
        </p:spPr>
        <p:txBody>
          <a:bodyPr wrap="square">
            <a:spAutoFit/>
          </a:bodyPr>
          <a:lstStyle/>
          <a:p>
            <a:r>
              <a:rPr lang="en" sz="20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Hồ Chí Minh chủ trương:</a:t>
            </a:r>
            <a:endParaRPr lang="en-US" sz="20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2" name="Picture 1" descr="C:\Users\QUOC HUY\Desktop\Logo_Đại_học_FPT.png">
            <a:extLst>
              <a:ext uri="{FF2B5EF4-FFF2-40B4-BE49-F238E27FC236}">
                <a16:creationId xmlns:a16="http://schemas.microsoft.com/office/drawing/2014/main" id="{D2DF06EB-5DD2-0697-C72B-665E4C7BB4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8987" y="-285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44E3D7D-5DD7-3A03-E6BB-01E95DCAC114}"/>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8B5F7C24-F7FF-1C7F-2808-0CB2792AE8D7}"/>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a:extLst>
                <a:ext uri="{FF2B5EF4-FFF2-40B4-BE49-F238E27FC236}">
                  <a16:creationId xmlns:a16="http://schemas.microsoft.com/office/drawing/2014/main" id="{67E602FA-F4B9-17B2-CD12-25310FDB7EF1}"/>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413252470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90">
                                            <p:txEl>
                                              <p:pRg st="0" end="0"/>
                                            </p:txEl>
                                          </p:spTgt>
                                        </p:tgtEl>
                                        <p:attrNameLst>
                                          <p:attrName>style.visibility</p:attrName>
                                        </p:attrNameLst>
                                      </p:cBhvr>
                                      <p:to>
                                        <p:strVal val="visible"/>
                                      </p:to>
                                    </p:set>
                                    <p:animEffect transition="in" filter="barn(inVertical)">
                                      <p:cBhvr>
                                        <p:cTn id="7" dur="500"/>
                                        <p:tgtEl>
                                          <p:spTgt spid="6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90">
                                            <p:txEl>
                                              <p:pRg st="1" end="1"/>
                                            </p:txEl>
                                          </p:spTgt>
                                        </p:tgtEl>
                                        <p:attrNameLst>
                                          <p:attrName>style.visibility</p:attrName>
                                        </p:attrNameLst>
                                      </p:cBhvr>
                                      <p:to>
                                        <p:strVal val="visible"/>
                                      </p:to>
                                    </p:set>
                                    <p:animEffect transition="in" filter="barn(inVertical)">
                                      <p:cBhvr>
                                        <p:cTn id="12" dur="500"/>
                                        <p:tgtEl>
                                          <p:spTgt spid="6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90">
                                            <p:txEl>
                                              <p:pRg st="2" end="2"/>
                                            </p:txEl>
                                          </p:spTgt>
                                        </p:tgtEl>
                                        <p:attrNameLst>
                                          <p:attrName>style.visibility</p:attrName>
                                        </p:attrNameLst>
                                      </p:cBhvr>
                                      <p:to>
                                        <p:strVal val="visible"/>
                                      </p:to>
                                    </p:set>
                                    <p:animEffect transition="in" filter="barn(inVertical)">
                                      <p:cBhvr>
                                        <p:cTn id="17" dur="500"/>
                                        <p:tgtEl>
                                          <p:spTgt spid="6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7" name="Shape 697"/>
          <p:cNvSpPr txBox="1">
            <a:spLocks noGrp="1"/>
          </p:cNvSpPr>
          <p:nvPr>
            <p:ph type="title"/>
          </p:nvPr>
        </p:nvSpPr>
        <p:spPr>
          <a:xfrm>
            <a:off x="997234" y="562708"/>
            <a:ext cx="8187199" cy="880525"/>
          </a:xfrm>
          <a:prstGeom prst="rect">
            <a:avLst/>
          </a:prstGeom>
        </p:spPr>
        <p:txBody>
          <a:bodyPr vert="horz" lIns="121900" tIns="121900" rIns="121900" bIns="121900" rtlCol="0" anchor="b" anchorCtr="0">
            <a:noAutofit/>
          </a:bodyPr>
          <a:lstStyle/>
          <a:p>
            <a:r>
              <a:rPr lang="vi-VN" sz="2500" dirty="0">
                <a:latin typeface="NewCentury-Narrow" panose="020B0500000000000000" pitchFamily="34" charset="0"/>
                <a:ea typeface="NewCentury-Narrow" panose="020B0500000000000000" pitchFamily="34" charset="0"/>
                <a:cs typeface="NewCentury-Narrow" panose="020B0500000000000000" pitchFamily="34" charset="0"/>
              </a:rPr>
              <a:t>Đối với các lực lượng tiến bộ trên thế giới</a:t>
            </a:r>
            <a:endParaRPr lang="en" sz="25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98" name="Shape 698"/>
          <p:cNvSpPr txBox="1">
            <a:spLocks noGrp="1"/>
          </p:cNvSpPr>
          <p:nvPr>
            <p:ph type="body" idx="1"/>
          </p:nvPr>
        </p:nvSpPr>
        <p:spPr>
          <a:xfrm>
            <a:off x="1215342" y="2043600"/>
            <a:ext cx="8437943" cy="4251692"/>
          </a:xfrm>
          <a:prstGeom prst="rect">
            <a:avLst/>
          </a:prstGeom>
        </p:spPr>
        <p:txBody>
          <a:bodyPr vert="horz" lIns="121900" tIns="121900" rIns="121900" bIns="121900" rtlCol="0" anchor="t" anchorCtr="0">
            <a:noAutofit/>
          </a:bodyPr>
          <a:lstStyle/>
          <a:p>
            <a:pPr marL="0" indent="0">
              <a:lnSpc>
                <a:spcPct val="150000"/>
              </a:lnSpc>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 sz="2400">
                <a:latin typeface="NewCentury-Narrow" panose="020B0500000000000000" pitchFamily="34" charset="0"/>
                <a:ea typeface="NewCentury-Narrow" panose="020B0500000000000000" pitchFamily="34" charset="0"/>
                <a:cs typeface="NewCentury-Narrow" panose="020B0500000000000000" pitchFamily="34" charset="0"/>
              </a:rPr>
              <a:t>Dân </a:t>
            </a:r>
            <a:r>
              <a:rPr lang="en" sz="2400" dirty="0">
                <a:latin typeface="NewCentury-Narrow" panose="020B0500000000000000" pitchFamily="34" charset="0"/>
                <a:ea typeface="NewCentury-Narrow" panose="020B0500000000000000" pitchFamily="34" charset="0"/>
                <a:cs typeface="NewCentury-Narrow" panose="020B0500000000000000" pitchFamily="34" charset="0"/>
              </a:rPr>
              <a:t>Việt Nam không muốn đổ máu , dân Việt Nam yêu chuộng hòa bình </a:t>
            </a:r>
          </a:p>
          <a:p>
            <a:pPr marL="0" indent="0">
              <a:lnSpc>
                <a:spcPct val="150000"/>
              </a:lnSpc>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 sz="2400">
                <a:latin typeface="NewCentury-Narrow" panose="020B0500000000000000" pitchFamily="34" charset="0"/>
                <a:ea typeface="NewCentury-Narrow" panose="020B0500000000000000" pitchFamily="34" charset="0"/>
                <a:cs typeface="NewCentury-Narrow" panose="020B0500000000000000" pitchFamily="34" charset="0"/>
              </a:rPr>
              <a:t>Ngọn </a:t>
            </a:r>
            <a:r>
              <a:rPr lang="en" sz="2400" dirty="0">
                <a:latin typeface="NewCentury-Narrow" panose="020B0500000000000000" pitchFamily="34" charset="0"/>
                <a:ea typeface="NewCentury-Narrow" panose="020B0500000000000000" pitchFamily="34" charset="0"/>
                <a:cs typeface="NewCentury-Narrow" panose="020B0500000000000000" pitchFamily="34" charset="0"/>
              </a:rPr>
              <a:t>cờ hòa bình trong công lý là tư tưởng bất di bất dịch của Hồ Chí Minh</a:t>
            </a:r>
          </a:p>
          <a:p>
            <a:pPr marL="0" indent="0">
              <a:lnSpc>
                <a:spcPct val="150000"/>
              </a:lnSpc>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 sz="2400">
                <a:latin typeface="NewCentury-Narrow" panose="020B0500000000000000" pitchFamily="34" charset="0"/>
                <a:ea typeface="NewCentury-Narrow" panose="020B0500000000000000" pitchFamily="34" charset="0"/>
                <a:cs typeface="NewCentury-Narrow" panose="020B0500000000000000" pitchFamily="34" charset="0"/>
              </a:rPr>
              <a:t>Chính </a:t>
            </a:r>
            <a:r>
              <a:rPr lang="en" sz="2400" dirty="0">
                <a:latin typeface="NewCentury-Narrow" panose="020B0500000000000000" pitchFamily="34" charset="0"/>
                <a:ea typeface="NewCentury-Narrow" panose="020B0500000000000000" pitchFamily="34" charset="0"/>
                <a:cs typeface="NewCentury-Narrow" panose="020B0500000000000000" pitchFamily="34" charset="0"/>
              </a:rPr>
              <a:t>sách ngoại giao : thân thiện với tất cả các nước dân chủ trên thế giới để giữ gìn hòa bình </a:t>
            </a:r>
          </a:p>
          <a:p>
            <a:pPr marL="0" indent="0">
              <a:lnSpc>
                <a:spcPct val="150000"/>
              </a:lnSpc>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 sz="2400">
                <a:latin typeface="NewCentury-Narrow" panose="020B0500000000000000" pitchFamily="34" charset="0"/>
                <a:ea typeface="NewCentury-Narrow" panose="020B0500000000000000" pitchFamily="34" charset="0"/>
                <a:cs typeface="NewCentury-Narrow" panose="020B0500000000000000" pitchFamily="34" charset="0"/>
              </a:rPr>
              <a:t>Phân </a:t>
            </a:r>
            <a:r>
              <a:rPr lang="en" sz="2400" dirty="0">
                <a:latin typeface="NewCentury-Narrow" panose="020B0500000000000000" pitchFamily="34" charset="0"/>
                <a:ea typeface="NewCentury-Narrow" panose="020B0500000000000000" pitchFamily="34" charset="0"/>
                <a:cs typeface="NewCentury-Narrow" panose="020B0500000000000000" pitchFamily="34" charset="0"/>
              </a:rPr>
              <a:t>biệt rõ bạn và thù trong 2 cuộc kháng chiến </a:t>
            </a:r>
          </a:p>
        </p:txBody>
      </p:sp>
      <p:sp>
        <p:nvSpPr>
          <p:cNvPr id="4" name="TextBox 3">
            <a:extLst>
              <a:ext uri="{FF2B5EF4-FFF2-40B4-BE49-F238E27FC236}">
                <a16:creationId xmlns:a16="http://schemas.microsoft.com/office/drawing/2014/main" id="{972179D8-EA18-F5E3-BA74-447CB11F9C19}"/>
              </a:ext>
            </a:extLst>
          </p:cNvPr>
          <p:cNvSpPr txBox="1"/>
          <p:nvPr/>
        </p:nvSpPr>
        <p:spPr>
          <a:xfrm>
            <a:off x="1075060" y="1432352"/>
            <a:ext cx="2592729" cy="400110"/>
          </a:xfrm>
          <a:prstGeom prst="rect">
            <a:avLst/>
          </a:prstGeom>
          <a:noFill/>
        </p:spPr>
        <p:txBody>
          <a:bodyPr wrap="square">
            <a:spAutoFit/>
          </a:bodyPr>
          <a:lstStyle/>
          <a:p>
            <a:r>
              <a:rPr lang="en" sz="20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Hồ Chí Minh chủ trương:</a:t>
            </a:r>
            <a:endParaRPr lang="en-US" sz="20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2" name="Picture 1" descr="C:\Users\QUOC HUY\Desktop\Logo_Đại_học_FPT.png">
            <a:extLst>
              <a:ext uri="{FF2B5EF4-FFF2-40B4-BE49-F238E27FC236}">
                <a16:creationId xmlns:a16="http://schemas.microsoft.com/office/drawing/2014/main" id="{01F8CA52-7253-F72C-F95F-DF23C7696A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8987" y="-285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B4340A2-D552-5473-8CCC-08B4F6C18177}"/>
              </a:ext>
            </a:extLst>
          </p:cNvPr>
          <p:cNvGrpSpPr/>
          <p:nvPr/>
        </p:nvGrpSpPr>
        <p:grpSpPr>
          <a:xfrm>
            <a:off x="-761223" y="4016416"/>
            <a:ext cx="4002918" cy="2723920"/>
            <a:chOff x="-633627" y="4016416"/>
            <a:chExt cx="4002918" cy="2723920"/>
          </a:xfrm>
        </p:grpSpPr>
        <p:sp>
          <p:nvSpPr>
            <p:cNvPr id="5" name="Freeform: Shape 4">
              <a:extLst>
                <a:ext uri="{FF2B5EF4-FFF2-40B4-BE49-F238E27FC236}">
                  <a16:creationId xmlns:a16="http://schemas.microsoft.com/office/drawing/2014/main" id="{313E013E-4D63-A3EF-D7F0-677A8B1ED199}"/>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a:extLst>
                <a:ext uri="{FF2B5EF4-FFF2-40B4-BE49-F238E27FC236}">
                  <a16:creationId xmlns:a16="http://schemas.microsoft.com/office/drawing/2014/main" id="{62EE8856-8762-3E17-613C-D6E62B07CC6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357463082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98">
                                            <p:txEl>
                                              <p:pRg st="0" end="0"/>
                                            </p:txEl>
                                          </p:spTgt>
                                        </p:tgtEl>
                                        <p:attrNameLst>
                                          <p:attrName>style.visibility</p:attrName>
                                        </p:attrNameLst>
                                      </p:cBhvr>
                                      <p:to>
                                        <p:strVal val="visible"/>
                                      </p:to>
                                    </p:set>
                                    <p:animEffect transition="in" filter="barn(inVertical)">
                                      <p:cBhvr>
                                        <p:cTn id="7" dur="500"/>
                                        <p:tgtEl>
                                          <p:spTgt spid="698">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98">
                                            <p:txEl>
                                              <p:pRg st="1" end="1"/>
                                            </p:txEl>
                                          </p:spTgt>
                                        </p:tgtEl>
                                        <p:attrNameLst>
                                          <p:attrName>style.visibility</p:attrName>
                                        </p:attrNameLst>
                                      </p:cBhvr>
                                      <p:to>
                                        <p:strVal val="visible"/>
                                      </p:to>
                                    </p:set>
                                    <p:animEffect transition="in" filter="barn(inVertical)">
                                      <p:cBhvr>
                                        <p:cTn id="10" dur="500"/>
                                        <p:tgtEl>
                                          <p:spTgt spid="698">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98">
                                            <p:txEl>
                                              <p:pRg st="2" end="2"/>
                                            </p:txEl>
                                          </p:spTgt>
                                        </p:tgtEl>
                                        <p:attrNameLst>
                                          <p:attrName>style.visibility</p:attrName>
                                        </p:attrNameLst>
                                      </p:cBhvr>
                                      <p:to>
                                        <p:strVal val="visible"/>
                                      </p:to>
                                    </p:set>
                                    <p:animEffect transition="in" filter="barn(inVertical)">
                                      <p:cBhvr>
                                        <p:cTn id="13" dur="500"/>
                                        <p:tgtEl>
                                          <p:spTgt spid="698">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98">
                                            <p:txEl>
                                              <p:pRg st="3" end="3"/>
                                            </p:txEl>
                                          </p:spTgt>
                                        </p:tgtEl>
                                        <p:attrNameLst>
                                          <p:attrName>style.visibility</p:attrName>
                                        </p:attrNameLst>
                                      </p:cBhvr>
                                      <p:to>
                                        <p:strVal val="visible"/>
                                      </p:to>
                                    </p:set>
                                    <p:animEffect transition="in" filter="barn(inVertical)">
                                      <p:cBhvr>
                                        <p:cTn id="16" dur="500"/>
                                        <p:tgtEl>
                                          <p:spTgt spid="6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7F265-E839-5F33-002E-533B02568FE8}"/>
              </a:ext>
            </a:extLst>
          </p:cNvPr>
          <p:cNvSpPr>
            <a:spLocks noGrp="1"/>
          </p:cNvSpPr>
          <p:nvPr>
            <p:ph type="title"/>
          </p:nvPr>
        </p:nvSpPr>
        <p:spPr/>
        <p:txBody>
          <a:bodyPr>
            <a:normAutofit/>
          </a:bodyPr>
          <a:lstStyle/>
          <a:p>
            <a:r>
              <a:rPr lang="en-US">
                <a:latin typeface="NewCentury-Narrow" panose="020B0500000000000000" pitchFamily="34" charset="0"/>
                <a:ea typeface="NewCentury-Narrow" panose="020B0500000000000000" pitchFamily="34" charset="0"/>
                <a:cs typeface="NewCentury-Narrow" panose="020B0500000000000000" pitchFamily="34" charset="0"/>
              </a:rPr>
              <a:t>b. Đoàn kết trên cơ sở độc lập, tự chủ</a:t>
            </a:r>
          </a:p>
        </p:txBody>
      </p:sp>
      <p:sp>
        <p:nvSpPr>
          <p:cNvPr id="3" name="Text Placeholder 2">
            <a:extLst>
              <a:ext uri="{FF2B5EF4-FFF2-40B4-BE49-F238E27FC236}">
                <a16:creationId xmlns:a16="http://schemas.microsoft.com/office/drawing/2014/main" id="{201F5E6F-5ACC-5D49-9592-1F0C3A73DF66}"/>
              </a:ext>
            </a:extLst>
          </p:cNvPr>
          <p:cNvSpPr>
            <a:spLocks noGrp="1"/>
          </p:cNvSpPr>
          <p:nvPr>
            <p:ph type="body" idx="1"/>
          </p:nvPr>
        </p:nvSpPr>
        <p:spPr>
          <a:xfrm>
            <a:off x="1201863" y="2406844"/>
            <a:ext cx="3097993" cy="3576577"/>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marL="0" indent="0" algn="just">
              <a:buNone/>
            </a:pPr>
            <a:r>
              <a:rPr lang="vi-VN" sz="20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Hồ Chí Minh chỉ rõ, muốn tranh thủ được sự ủng hộ quốc tế, Đàng phải có đường lối độc lập, tự chủ và đúng đắn.</a:t>
            </a:r>
            <a:endParaRPr lang="en-US" sz="20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None/>
            </a:pPr>
            <a:r>
              <a:rPr lang="en-US" sz="2000">
                <a:latin typeface="NewCentury-Narrow" panose="020B0500000000000000" pitchFamily="34" charset="0"/>
                <a:ea typeface="NewCentury-Narrow" panose="020B0500000000000000" pitchFamily="34" charset="0"/>
                <a:cs typeface="NewCentury-Narrow" panose="020B0500000000000000" pitchFamily="34" charset="0"/>
              </a:rPr>
              <a:t>Để đoàn kết tốt cần phải có nội lực tốt.</a:t>
            </a:r>
          </a:p>
          <a:p>
            <a:pPr marL="0" indent="0" algn="just">
              <a:buNone/>
            </a:pPr>
            <a:r>
              <a:rPr lang="vi-VN" sz="20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Nội lực là nhân tố quyết định, còn nguồn lực ngoại sinh chỉ có thể phát huy tác dụng thông qua nguồn lực nội sinh.</a:t>
            </a:r>
            <a:endParaRPr lang="en-US" sz="20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TextBox 3">
            <a:extLst>
              <a:ext uri="{FF2B5EF4-FFF2-40B4-BE49-F238E27FC236}">
                <a16:creationId xmlns:a16="http://schemas.microsoft.com/office/drawing/2014/main" id="{A3E314A3-7270-8EA3-E51F-AE4AE3C2F2A5}"/>
              </a:ext>
            </a:extLst>
          </p:cNvPr>
          <p:cNvSpPr txBox="1"/>
          <p:nvPr/>
        </p:nvSpPr>
        <p:spPr>
          <a:xfrm>
            <a:off x="1956121" y="1443233"/>
            <a:ext cx="2592729" cy="369332"/>
          </a:xfrm>
          <a:prstGeom prst="rect">
            <a:avLst/>
          </a:prstGeom>
          <a:noFill/>
        </p:spPr>
        <p:txBody>
          <a:bodyPr wrap="square">
            <a:spAutoFit/>
          </a:bodyPr>
          <a:lstStyle/>
          <a:p>
            <a:r>
              <a:rPr lang="en">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Hồ Chí Minh chủ trương:</a:t>
            </a:r>
            <a:endParaRPr lang="en-US">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5" name="Text Placeholder 2">
            <a:extLst>
              <a:ext uri="{FF2B5EF4-FFF2-40B4-BE49-F238E27FC236}">
                <a16:creationId xmlns:a16="http://schemas.microsoft.com/office/drawing/2014/main" id="{735CE824-764F-1845-91A3-12FF7F8B25B8}"/>
              </a:ext>
            </a:extLst>
          </p:cNvPr>
          <p:cNvSpPr txBox="1">
            <a:spLocks/>
          </p:cNvSpPr>
          <p:nvPr/>
        </p:nvSpPr>
        <p:spPr>
          <a:xfrm>
            <a:off x="4641446" y="2200010"/>
            <a:ext cx="6447099" cy="3576577"/>
          </a:xfrm>
          <a:prstGeom prst="rect">
            <a:avLst/>
          </a:prstGeom>
          <a:solidFill>
            <a:schemeClr val="accent3">
              <a:lumMod val="20000"/>
              <a:lumOff val="80000"/>
              <a:alpha val="68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25" tIns="91425" rIns="91425" bIns="91425" rtlCol="0" anchor="ctr" anchorCtr="0">
            <a:normAutofit/>
          </a:bodyPr>
          <a:lstStyle>
            <a:lvl1pPr marL="228600" lvl="0" indent="-228600" algn="l" defTabSz="914400" rtl="0" eaLnBrk="1" latinLnBrk="0" hangingPunct="1">
              <a:lnSpc>
                <a:spcPct val="90000"/>
              </a:lnSpc>
              <a:spcBef>
                <a:spcPts val="0"/>
              </a:spcBef>
              <a:buSzPct val="100000"/>
              <a:buFont typeface="Arial" panose="020B0604020202020204" pitchFamily="34" charset="0"/>
              <a:buChar char="•"/>
              <a:defRPr sz="3333"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2000"/>
              </a:lnSpc>
              <a:spcAft>
                <a:spcPts val="500"/>
              </a:spcAft>
              <a:buFont typeface="Arial" panose="020B0604020202020204" pitchFamily="34" charset="0"/>
              <a:buNone/>
            </a:pPr>
            <a:r>
              <a:rPr lang="vi-VN" sz="18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Hồ Chí Minh luôn nêu cao khẩu hiệu: “Tự lực cánh sinh, dựa vào sức mình là chính”, “Muốn người ta giúp cho, thì trước mình phải tự giúp lấy mình đ</a:t>
            </a:r>
            <a:r>
              <a:rPr lang="en-US" sz="18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ã</a:t>
            </a:r>
            <a:r>
              <a:rPr lang="vi-VN" sz="18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Trong đấu tranh giành chính quyền, Người chủ (tương “đem sức ta mà tự giải phóng cho ta”. Trong kháng chiến chống thực dân Pháp, Người chỉ rõ: “Một dân tộc không tự lực cánh sinh mà cứ ngồi chờ dán tộc khác giúp đỡ thì không xứng đáng được độc lập”. Trong quan hệ quốc tế, Người nhấn mạnh: phái có thực lực, thực lực là cái chiêng, ngoại giao là cái tiếng, chiêng có to tiếng mới lớn...</a:t>
            </a:r>
            <a:endParaRPr lang="en-US" sz="18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0" indent="0" algn="ctr">
              <a:lnSpc>
                <a:spcPct val="122000"/>
              </a:lnSpc>
              <a:spcAft>
                <a:spcPts val="500"/>
              </a:spcAft>
              <a:buNone/>
            </a:pPr>
            <a:r>
              <a:rPr lang="vi-VN" sz="16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HỒ Chí Minh: Toàn </a:t>
            </a:r>
            <a:r>
              <a:rPr lang="vi-VN" sz="1600" i="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tập,</a:t>
            </a:r>
            <a:r>
              <a:rPr lang="vi-VN" sz="16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Nxb Chính</a:t>
            </a:r>
            <a:r>
              <a:rPr lang="en-US" sz="16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vi-VN" sz="16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trị quố</a:t>
            </a:r>
            <a:r>
              <a:rPr lang="en-US" sz="16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c </a:t>
            </a:r>
            <a:r>
              <a:rPr lang="vi-VN" sz="16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gia, Hà Nội,2011,1.6, tr.522.</a:t>
            </a:r>
            <a:endParaRPr lang="en-US" sz="16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7" name="Picture 6" descr="C:\Users\QUOC HUY\Desktop\Logo_Đại_học_FPT.png">
            <a:extLst>
              <a:ext uri="{FF2B5EF4-FFF2-40B4-BE49-F238E27FC236}">
                <a16:creationId xmlns:a16="http://schemas.microsoft.com/office/drawing/2014/main" id="{B15C2EEC-6E80-7D29-9B97-E2518376FA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285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BEC12ED-D352-D6E1-CB99-C7ABA62D9182}"/>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52122D72-54FF-1AFB-B68B-9894E23F9099}"/>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10" name="Freeform: Shape 9">
              <a:extLst>
                <a:ext uri="{FF2B5EF4-FFF2-40B4-BE49-F238E27FC236}">
                  <a16:creationId xmlns:a16="http://schemas.microsoft.com/office/drawing/2014/main" id="{270FDDBD-5F90-842F-9500-D27D4D8C5E1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73688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D44D-3641-40DB-AA7A-1ABE0C37D579}"/>
              </a:ext>
            </a:extLst>
          </p:cNvPr>
          <p:cNvSpPr>
            <a:spLocks noGrp="1"/>
          </p:cNvSpPr>
          <p:nvPr>
            <p:ph type="title"/>
          </p:nvPr>
        </p:nvSpPr>
        <p:spPr>
          <a:xfrm>
            <a:off x="1112981" y="462079"/>
            <a:ext cx="8187199" cy="730114"/>
          </a:xfrm>
        </p:spPr>
        <p:txBody>
          <a:bodyPr/>
          <a:lstStyle/>
          <a:p>
            <a:pPr algn="ctr"/>
            <a:r>
              <a:rPr lang="en-US" sz="3200" dirty="0"/>
              <a:t>Danh </a:t>
            </a:r>
            <a:r>
              <a:rPr lang="en-US" sz="3200" dirty="0" err="1"/>
              <a:t>mục</a:t>
            </a:r>
            <a:r>
              <a:rPr lang="en-US" sz="3200" dirty="0"/>
              <a:t> </a:t>
            </a:r>
            <a:r>
              <a:rPr lang="en-US" sz="3200" dirty="0" err="1"/>
              <a:t>tài</a:t>
            </a:r>
            <a:r>
              <a:rPr lang="en-US" sz="3200" dirty="0"/>
              <a:t> </a:t>
            </a:r>
            <a:r>
              <a:rPr lang="en-US" sz="3200" dirty="0" err="1"/>
              <a:t>liệu</a:t>
            </a:r>
            <a:r>
              <a:rPr lang="en-US" sz="3200" dirty="0"/>
              <a:t> </a:t>
            </a:r>
            <a:r>
              <a:rPr lang="en-US" sz="3200" dirty="0" err="1"/>
              <a:t>tham</a:t>
            </a:r>
            <a:r>
              <a:rPr lang="en-US" sz="3200" dirty="0"/>
              <a:t> </a:t>
            </a:r>
            <a:r>
              <a:rPr lang="en-US" sz="3200" dirty="0" err="1"/>
              <a:t>khảo</a:t>
            </a:r>
            <a:endParaRPr lang="en-US" sz="3200" dirty="0"/>
          </a:p>
        </p:txBody>
      </p:sp>
      <p:sp>
        <p:nvSpPr>
          <p:cNvPr id="3" name="Text Placeholder 2">
            <a:extLst>
              <a:ext uri="{FF2B5EF4-FFF2-40B4-BE49-F238E27FC236}">
                <a16:creationId xmlns:a16="http://schemas.microsoft.com/office/drawing/2014/main" id="{0C01E703-0222-40A0-AEEB-A831717975EC}"/>
              </a:ext>
            </a:extLst>
          </p:cNvPr>
          <p:cNvSpPr>
            <a:spLocks noGrp="1"/>
          </p:cNvSpPr>
          <p:nvPr>
            <p:ph type="body" idx="1"/>
          </p:nvPr>
        </p:nvSpPr>
        <p:spPr>
          <a:xfrm>
            <a:off x="997234" y="1620456"/>
            <a:ext cx="8187199" cy="4931059"/>
          </a:xfrm>
        </p:spPr>
        <p:txBody>
          <a:bodyPr/>
          <a:lstStyle/>
          <a:p>
            <a:pPr marL="0" indent="0" algn="just">
              <a:lnSpc>
                <a:spcPct val="107000"/>
              </a:lnSpc>
              <a:spcBef>
                <a:spcPts val="400"/>
              </a:spcBef>
              <a:spcAft>
                <a:spcPts val="400"/>
              </a:spcAft>
              <a:buNone/>
            </a:pPr>
            <a:r>
              <a:rPr lang="en-US" sz="1867" dirty="0"/>
              <a:t> </a:t>
            </a:r>
            <a:r>
              <a:rPr lang="vi-VN" sz="2000" dirty="0"/>
              <a:t>1. Nguyễn Phúc Luân: Ngoại giao Hồ Chí Minh - Lấy chí nhân thay cường bạo, Nxb. Công an nhân dân, Hà Nội, 2003.</a:t>
            </a:r>
            <a:endParaRPr lang="en-US" sz="2000" dirty="0"/>
          </a:p>
          <a:p>
            <a:pPr marL="0" indent="0" algn="just">
              <a:lnSpc>
                <a:spcPct val="107000"/>
              </a:lnSpc>
              <a:spcBef>
                <a:spcPts val="400"/>
              </a:spcBef>
              <a:spcAft>
                <a:spcPts val="400"/>
              </a:spcAft>
              <a:buNone/>
            </a:pPr>
            <a:r>
              <a:rPr lang="vi-VN" sz="2000" dirty="0"/>
              <a:t>2. Hồ Chí Minh: Toàn tập, 15 tập, Nxb. Chính trị quốc gia, Hà Nội, 2011.</a:t>
            </a:r>
            <a:endParaRPr lang="en-US" sz="2000" dirty="0"/>
          </a:p>
          <a:p>
            <a:pPr marL="0" indent="0" algn="just">
              <a:lnSpc>
                <a:spcPct val="107000"/>
              </a:lnSpc>
              <a:spcBef>
                <a:spcPts val="400"/>
              </a:spcBef>
              <a:spcAft>
                <a:spcPts val="400"/>
              </a:spcAft>
              <a:buNone/>
            </a:pPr>
            <a:r>
              <a:rPr lang="vi-VN" sz="2000" dirty="0"/>
              <a:t>3. Nguyễn Dy Niên: Tư tưởng ngoại giao Hồ Chí Minh, Nxb. Chính trị quốc gia, Hà Nội, 2002.</a:t>
            </a:r>
            <a:endParaRPr lang="en-US" sz="2000" dirty="0"/>
          </a:p>
          <a:p>
            <a:pPr marL="0" indent="0" algn="just">
              <a:lnSpc>
                <a:spcPct val="107000"/>
              </a:lnSpc>
              <a:spcBef>
                <a:spcPts val="400"/>
              </a:spcBef>
              <a:spcAft>
                <a:spcPts val="400"/>
              </a:spcAft>
              <a:buNone/>
            </a:pPr>
            <a:r>
              <a:rPr lang="vi-VN" sz="2000" dirty="0"/>
              <a:t>4. Phùng Hữu Phú (Chủ biên): Chiến lược đại đoàn kết Hồ Chí Minh, Nxb. Chính trị quốc gia, Hà Nội, 1995.</a:t>
            </a:r>
            <a:endParaRPr lang="en-US" sz="2000" dirty="0"/>
          </a:p>
          <a:p>
            <a:pPr marL="0" indent="0" algn="just">
              <a:lnSpc>
                <a:spcPct val="107000"/>
              </a:lnSpc>
              <a:spcBef>
                <a:spcPts val="400"/>
              </a:spcBef>
              <a:spcAft>
                <a:spcPts val="400"/>
              </a:spcAft>
              <a:buNone/>
            </a:pPr>
            <a:r>
              <a:rPr lang="vi-VN" sz="2000" dirty="0"/>
              <a:t>5. Song Thành: Hồ Chí Minh – Nhà tư tưởng lỗi lạc, Nxb. Lý luận chính trị, Hà Nội, 2005.</a:t>
            </a:r>
            <a:endParaRPr lang="en-US" sz="2000" dirty="0"/>
          </a:p>
          <a:p>
            <a:pPr marL="0" indent="0" algn="just">
              <a:lnSpc>
                <a:spcPct val="107000"/>
              </a:lnSpc>
              <a:spcBef>
                <a:spcPts val="400"/>
              </a:spcBef>
              <a:spcAft>
                <a:spcPts val="400"/>
              </a:spcAft>
              <a:buNone/>
            </a:pPr>
            <a:r>
              <a:rPr lang="vi-VN" sz="2000" dirty="0"/>
              <a:t>6. Lê Văn Yên: Hồ Chí Minh với chiến lược đoàn kết quốc tế trong cách mạng giải phóng dân tộc, Nxb. Chính trị quốc gia, Hà Nội, 2010</a:t>
            </a:r>
            <a:endParaRPr lang="en-US" sz="2000" dirty="0"/>
          </a:p>
          <a:p>
            <a:pPr>
              <a:buNone/>
            </a:pPr>
            <a:endParaRPr lang="en-US" sz="1867" dirty="0"/>
          </a:p>
        </p:txBody>
      </p:sp>
      <p:pic>
        <p:nvPicPr>
          <p:cNvPr id="4" name="Picture 3">
            <a:extLst>
              <a:ext uri="{FF2B5EF4-FFF2-40B4-BE49-F238E27FC236}">
                <a16:creationId xmlns:a16="http://schemas.microsoft.com/office/drawing/2014/main" id="{ECB491EB-A64E-02F0-7273-0D286DE36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grpSp>
        <p:nvGrpSpPr>
          <p:cNvPr id="5" name="Group 4">
            <a:extLst>
              <a:ext uri="{FF2B5EF4-FFF2-40B4-BE49-F238E27FC236}">
                <a16:creationId xmlns:a16="http://schemas.microsoft.com/office/drawing/2014/main" id="{70590173-4E01-4F09-7DB6-6DE7EF889155}"/>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F24755AC-191A-E14B-94DC-1B1DA1775E3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a:extLst>
                <a:ext uri="{FF2B5EF4-FFF2-40B4-BE49-F238E27FC236}">
                  <a16:creationId xmlns:a16="http://schemas.microsoft.com/office/drawing/2014/main" id="{EC238DCC-EF80-7F80-BC2E-1E9551E3B26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8" name="Picture 7" descr="C:\Users\QUOC HUY\Desktop\Logo_Đại_học_FPT.png">
            <a:extLst>
              <a:ext uri="{FF2B5EF4-FFF2-40B4-BE49-F238E27FC236}">
                <a16:creationId xmlns:a16="http://schemas.microsoft.com/office/drawing/2014/main" id="{44E0BA32-0020-8289-FBC3-D318F6C142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40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prstTxWarp prst="textChevron">
              <a:avLst/>
            </a:prstTxWarp>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1" name="Shape 129">
            <a:extLst>
              <a:ext uri="{FF2B5EF4-FFF2-40B4-BE49-F238E27FC236}">
                <a16:creationId xmlns:a16="http://schemas.microsoft.com/office/drawing/2014/main" id="{C072D644-8B7B-F23A-DCD2-E7B318B33D35}"/>
              </a:ext>
            </a:extLst>
          </p:cNvPr>
          <p:cNvSpPr txBox="1">
            <a:spLocks/>
          </p:cNvSpPr>
          <p:nvPr/>
        </p:nvSpPr>
        <p:spPr>
          <a:xfrm>
            <a:off x="3729808" y="1771221"/>
            <a:ext cx="6511568" cy="1385279"/>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5.2. Tư tưởng Hồ Chí Minh về đoàn kết quốc tế</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DB1A5FD7-957B-9BCC-1208-2125C49E3FB3}"/>
              </a:ext>
            </a:extLst>
          </p:cNvPr>
          <p:cNvSpPr txBox="1"/>
          <p:nvPr/>
        </p:nvSpPr>
        <p:spPr>
          <a:xfrm>
            <a:off x="4266235" y="2899378"/>
            <a:ext cx="6180880" cy="830997"/>
          </a:xfrm>
          <a:prstGeom prst="rect">
            <a:avLst/>
          </a:prstGeom>
          <a:noFill/>
        </p:spPr>
        <p:txBody>
          <a:bodyPr wrap="square">
            <a:spAutoFit/>
          </a:bodyPr>
          <a:lstStyle/>
          <a:p>
            <a:r>
              <a:rPr lang="e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5.2.2. Lực lượng đoàn kết quốc tế và hình thức tổ chức</a:t>
            </a:r>
            <a:endParaRPr lang="en-US" sz="2400">
              <a:solidFill>
                <a:srgbClr val="FF0000"/>
              </a:solidFill>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2EA8C-5713-4F01-B356-C709A2AE373C}"/>
              </a:ext>
            </a:extLst>
          </p:cNvPr>
          <p:cNvSpPr>
            <a:spLocks noGrp="1"/>
          </p:cNvSpPr>
          <p:nvPr>
            <p:ph type="title"/>
          </p:nvPr>
        </p:nvSpPr>
        <p:spPr/>
        <p:txBody>
          <a:bodyPr>
            <a:normAutofit/>
          </a:bodyPr>
          <a:lstStyle/>
          <a:p>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 Các </a:t>
            </a:r>
            <a:r>
              <a:rPr lang="en-US" sz="28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lực</a:t>
            </a:r>
            <a:r>
              <a:rPr lang="en-US"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l</a:t>
            </a:r>
            <a:r>
              <a:rPr lang="vi-VN"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ư</a:t>
            </a:r>
            <a:r>
              <a:rPr lang="en-US" sz="28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ợng</a:t>
            </a:r>
            <a:r>
              <a:rPr lang="en-US"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8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cần</a:t>
            </a:r>
            <a:r>
              <a:rPr lang="en-US"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8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8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8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p>
        </p:txBody>
      </p:sp>
      <p:sp>
        <p:nvSpPr>
          <p:cNvPr id="3" name="Text Placeholder 2">
            <a:extLst>
              <a:ext uri="{FF2B5EF4-FFF2-40B4-BE49-F238E27FC236}">
                <a16:creationId xmlns:a16="http://schemas.microsoft.com/office/drawing/2014/main" id="{964DB1A1-B894-4D06-B30C-790F3B5990BF}"/>
              </a:ext>
            </a:extLst>
          </p:cNvPr>
          <p:cNvSpPr>
            <a:spLocks noGrp="1"/>
          </p:cNvSpPr>
          <p:nvPr>
            <p:ph type="body" idx="1"/>
          </p:nvPr>
        </p:nvSpPr>
        <p:spPr>
          <a:xfrm>
            <a:off x="4080265" y="2029368"/>
            <a:ext cx="5727764" cy="2624559"/>
          </a:xfr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anchor="ctr">
            <a:normAutofit/>
          </a:bodyPr>
          <a:lstStyle/>
          <a:p>
            <a:pPr marL="0" indent="0">
              <a:lnSpc>
                <a:spcPct val="200000"/>
              </a:lnSpc>
              <a:buNone/>
            </a:pPr>
            <a:r>
              <a:rPr lang="en-US" sz="25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Phong </a:t>
            </a:r>
            <a:r>
              <a:rPr lang="en-US" sz="250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trào</a:t>
            </a:r>
            <a:r>
              <a:rPr lang="en-US" sz="25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a:t>
            </a:r>
            <a:r>
              <a:rPr lang="en-US" sz="25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ộng </a:t>
            </a:r>
            <a:r>
              <a:rPr lang="en-US" sz="25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sản</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và</a:t>
            </a:r>
            <a:r>
              <a:rPr lang="en-US" sz="25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a:t>
            </a:r>
            <a:r>
              <a:rPr lang="en-US" sz="25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ông </a:t>
            </a:r>
            <a:r>
              <a:rPr lang="en-US" sz="250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5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thế </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g</a:t>
            </a:r>
            <a:r>
              <a:rPr lang="en-US" sz="25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iới </a:t>
            </a:r>
            <a:endPar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nSpc>
                <a:spcPct val="200000"/>
              </a:lnSpc>
              <a:buNone/>
            </a:pPr>
            <a:r>
              <a:rPr lang="en-US" sz="25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Phong </a:t>
            </a:r>
            <a:r>
              <a:rPr lang="en-US" sz="25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trào</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đấu</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tranh</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p>
          <a:p>
            <a:pPr marL="0" indent="0">
              <a:lnSpc>
                <a:spcPct val="200000"/>
              </a:lnSpc>
              <a:buNone/>
            </a:pPr>
            <a:r>
              <a:rPr lang="en-US" sz="25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Các </a:t>
            </a:r>
            <a:r>
              <a:rPr lang="en-US" sz="25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lực</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l</a:t>
            </a:r>
            <a:r>
              <a:rPr lang="vi-VN"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ư</a:t>
            </a:r>
            <a:r>
              <a:rPr lang="en-US" sz="25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ợng</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tiến</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bộ</a:t>
            </a:r>
            <a:r>
              <a:rPr lang="en-US" sz="25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p>
        </p:txBody>
      </p:sp>
      <p:pic>
        <p:nvPicPr>
          <p:cNvPr id="4" name="Picture 3">
            <a:extLst>
              <a:ext uri="{FF2B5EF4-FFF2-40B4-BE49-F238E27FC236}">
                <a16:creationId xmlns:a16="http://schemas.microsoft.com/office/drawing/2014/main" id="{C0229158-45F4-4055-AD3E-81DE4F1698CC}"/>
              </a:ext>
            </a:extLst>
          </p:cNvPr>
          <p:cNvPicPr>
            <a:picLocks noChangeAspect="1"/>
          </p:cNvPicPr>
          <p:nvPr/>
        </p:nvPicPr>
        <p:blipFill>
          <a:blip r:embed="rId2"/>
          <a:stretch>
            <a:fillRect/>
          </a:stretch>
        </p:blipFill>
        <p:spPr>
          <a:xfrm>
            <a:off x="636951" y="2068980"/>
            <a:ext cx="4080825" cy="3136738"/>
          </a:xfrm>
          <a:prstGeom prst="rect">
            <a:avLst/>
          </a:prstGeom>
          <a:ln w="38100" cap="sq">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4">
            <a:extLst>
              <a:ext uri="{FF2B5EF4-FFF2-40B4-BE49-F238E27FC236}">
                <a16:creationId xmlns:a16="http://schemas.microsoft.com/office/drawing/2014/main" id="{019B4A7B-9050-4998-88CE-7821EF371A6F}"/>
              </a:ext>
            </a:extLst>
          </p:cNvPr>
          <p:cNvSpPr txBox="1"/>
          <p:nvPr/>
        </p:nvSpPr>
        <p:spPr>
          <a:xfrm>
            <a:off x="528081" y="5378962"/>
            <a:ext cx="4298566" cy="830997"/>
          </a:xfrm>
          <a:prstGeom prst="rect">
            <a:avLst/>
          </a:prstGeom>
          <a:noFill/>
        </p:spPr>
        <p:txBody>
          <a:bodyPr wrap="square">
            <a:spAutoFit/>
          </a:bodyPr>
          <a:lstStyle/>
          <a:p>
            <a:pPr algn="ct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Nhân</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Ba Lan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nồng</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nhiệt</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đón</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chào</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Chủ</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tịch</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Hồ</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Chí</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Minh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và</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Đoàn</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đại</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biểu</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Chính</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phủ</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Việt</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Nam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chủ</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Cộng</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hòa</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dirty="0" err="1">
                <a:latin typeface="ZapfChancery-Medium" panose="00000400000000000000" pitchFamily="2" charset="0"/>
                <a:ea typeface="ZapfChancery-Medium" panose="00000400000000000000" pitchFamily="2" charset="0"/>
                <a:cs typeface="ZapfChancery-Medium" panose="00000400000000000000" pitchFamily="2" charset="0"/>
              </a:rPr>
              <a:t>tháng</a:t>
            </a:r>
            <a:r>
              <a:rPr lang="en-US" sz="1600" dirty="0">
                <a:latin typeface="ZapfChancery-Medium" panose="00000400000000000000" pitchFamily="2" charset="0"/>
                <a:ea typeface="ZapfChancery-Medium" panose="00000400000000000000" pitchFamily="2" charset="0"/>
                <a:cs typeface="ZapfChancery-Medium" panose="00000400000000000000" pitchFamily="2" charset="0"/>
              </a:rPr>
              <a:t> 7/1957</a:t>
            </a:r>
          </a:p>
        </p:txBody>
      </p:sp>
      <p:pic>
        <p:nvPicPr>
          <p:cNvPr id="7" name="Graphic 6" descr="Arrow Rotate right">
            <a:extLst>
              <a:ext uri="{FF2B5EF4-FFF2-40B4-BE49-F238E27FC236}">
                <a16:creationId xmlns:a16="http://schemas.microsoft.com/office/drawing/2014/main" id="{386507AE-4A2F-8168-2ACF-31EC687E6E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438683">
            <a:off x="6401021" y="1161196"/>
            <a:ext cx="948680" cy="104205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Picture 7" descr="C:\Users\QUOC HUY\Desktop\Logo_Đại_học_FPT.png">
            <a:extLst>
              <a:ext uri="{FF2B5EF4-FFF2-40B4-BE49-F238E27FC236}">
                <a16:creationId xmlns:a16="http://schemas.microsoft.com/office/drawing/2014/main" id="{4FB3A665-2A7B-4785-C6E3-53A3D11C2D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49873" y="-24624"/>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AA6EEE4-5C36-22EF-17C9-E78E3AEA7539}"/>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5911A3F2-2A11-1AB0-99AA-CF78F0D20F56}"/>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10" name="Freeform: Shape 9">
              <a:extLst>
                <a:ext uri="{FF2B5EF4-FFF2-40B4-BE49-F238E27FC236}">
                  <a16:creationId xmlns:a16="http://schemas.microsoft.com/office/drawing/2014/main" id="{CDDBD7B9-C114-13BC-576F-C440CD0C9014}"/>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308590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arn(inVertical)">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inVertical)">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8AA9-17FD-40A5-9757-252FC74EB132}"/>
              </a:ext>
            </a:extLst>
          </p:cNvPr>
          <p:cNvSpPr>
            <a:spLocks noGrp="1"/>
          </p:cNvSpPr>
          <p:nvPr>
            <p:ph type="ctrTitle"/>
          </p:nvPr>
        </p:nvSpPr>
        <p:spPr>
          <a:xfrm>
            <a:off x="1701478" y="243846"/>
            <a:ext cx="4838218" cy="855749"/>
          </a:xfrm>
        </p:spPr>
        <p:txBody>
          <a:bodyPr>
            <a:normAutofit/>
          </a:bodyPr>
          <a:lstStyle/>
          <a:p>
            <a:pPr algn="l"/>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Hình thức tổ chức</a:t>
            </a:r>
            <a:endParaRPr lang="en-US"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Subtitle 2">
            <a:extLst>
              <a:ext uri="{FF2B5EF4-FFF2-40B4-BE49-F238E27FC236}">
                <a16:creationId xmlns:a16="http://schemas.microsoft.com/office/drawing/2014/main" id="{AB0F3054-E076-4EC6-81A6-AD3497FE8980}"/>
              </a:ext>
            </a:extLst>
          </p:cNvPr>
          <p:cNvSpPr>
            <a:spLocks noGrp="1"/>
          </p:cNvSpPr>
          <p:nvPr>
            <p:ph type="subTitle" idx="1"/>
          </p:nvPr>
        </p:nvSpPr>
        <p:spPr>
          <a:xfrm>
            <a:off x="2291787" y="1099595"/>
            <a:ext cx="8368399" cy="4352081"/>
          </a:xfrm>
          <a:solidFill>
            <a:schemeClr val="accent5">
              <a:lumMod val="20000"/>
              <a:lumOff val="80000"/>
              <a:alpha val="46000"/>
            </a:schemeClr>
          </a:solidFill>
          <a:ln>
            <a:noFill/>
          </a:ln>
          <a:effectLst/>
          <a:scene3d>
            <a:camera prst="orthographicFront">
              <a:rot lat="0" lon="0" rev="0"/>
            </a:camera>
            <a:lightRig rig="contrasting" dir="t">
              <a:rot lat="0" lon="0" rev="7800000"/>
            </a:lightRig>
          </a:scene3d>
          <a:sp3d>
            <a:bevelT w="139700" h="139700"/>
          </a:sp3d>
        </p:spPr>
        <p:txBody>
          <a:bodyPr anchor="ctr"/>
          <a:lstStyle/>
          <a:p>
            <a:pPr marL="0" indent="0" algn="just"/>
            <a:r>
              <a:rPr lang="vi-VN"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Đoàn kết quốc tế trong tư tưởng Hồ Chí Minh không phải là vấn đề </a:t>
            </a:r>
            <a:r>
              <a:rPr lang="vi-VN"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sách lược</a:t>
            </a:r>
            <a:r>
              <a:rPr lang="en-US"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vi-VN"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một thủ đoạn chính trị nhất thời mà là vấn đề có tính nguyên tắc, một đòi hỏi khách quan của cách mạng </a:t>
            </a:r>
            <a:r>
              <a:rPr lang="vi-VN"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Việt Nam</a:t>
            </a:r>
            <a:endParaRPr lang="en-US"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0" indent="0" algn="just"/>
            <a:endParaRPr lang="en-US" sz="105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682625" indent="0" algn="just"/>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Đối </a:t>
            </a:r>
            <a:r>
              <a:rPr lang="vi-VN"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với các dân tộc trên bán đảo Đông Dương, Hồ Chí Minh dành sự quan tâm đặc biệt. </a:t>
            </a:r>
            <a:endParaRPr lang="en-US"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682625" indent="0" algn="just"/>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vi-VN" sz="240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Đồng </a:t>
            </a:r>
            <a:r>
              <a:rPr lang="en-US" sz="2400" dirty="0" err="1">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thời</a:t>
            </a:r>
            <a:r>
              <a:rPr lang="en-US"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Hồ Chí Minh chăm lo củng cố mối quan hệ đoàn kết hữu nghị hợp tác nhiều mặt với Trung Quốc - nước láng giềng có quan hệ lịch sử văn hoá lâu dài với </a:t>
            </a:r>
            <a:r>
              <a:rPr lang="vi-VN"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Việt Nam</a:t>
            </a:r>
            <a:endParaRPr lang="en-US"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682625" indent="0" algn="just"/>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vi-VN" sz="240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T</a:t>
            </a:r>
            <a:r>
              <a:rPr lang="vi-VN" sz="24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hực </a:t>
            </a:r>
            <a:r>
              <a:rPr lang="vi-VN"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hiện đoàn kết với các dân tộc châu Á và châu Phi đấu tranh giành độc lập. </a:t>
            </a:r>
            <a:endParaRPr lang="en-US" sz="24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4" name="3D Model 3" descr="Pointing Arrow">
                <a:extLst>
                  <a:ext uri="{FF2B5EF4-FFF2-40B4-BE49-F238E27FC236}">
                    <a16:creationId xmlns:a16="http://schemas.microsoft.com/office/drawing/2014/main" id="{B54A57EC-6CF9-49C7-2F50-532990C2D4A1}"/>
                  </a:ext>
                </a:extLst>
              </p:cNvPr>
              <p:cNvGraphicFramePr>
                <a:graphicFrameLocks noChangeAspect="1"/>
              </p:cNvGraphicFramePr>
              <p:nvPr>
                <p:extLst>
                  <p:ext uri="{D42A27DB-BD31-4B8C-83A1-F6EECF244321}">
                    <p14:modId xmlns:p14="http://schemas.microsoft.com/office/powerpoint/2010/main" val="3731399521"/>
                  </p:ext>
                </p:extLst>
              </p:nvPr>
            </p:nvGraphicFramePr>
            <p:xfrm>
              <a:off x="1084611" y="4390128"/>
              <a:ext cx="849904" cy="2467872"/>
            </p:xfrm>
            <a:graphic>
              <a:graphicData uri="http://schemas.microsoft.com/office/drawing/2017/model3d">
                <am3d:model3d r:embed="rId2">
                  <am3d:spPr>
                    <a:xfrm>
                      <a:off x="0" y="0"/>
                      <a:ext cx="849904" cy="2467872"/>
                    </a:xfrm>
                    <a:prstGeom prst="rect">
                      <a:avLst/>
                    </a:prstGeom>
                  </am3d:spPr>
                  <am3d:camera>
                    <am3d:pos x="0" y="0" z="53229038"/>
                    <am3d:up dx="0" dy="36000000" dz="0"/>
                    <am3d:lookAt x="0" y="0" z="0"/>
                    <am3d:perspective fov="2700000"/>
                  </am3d:camera>
                  <am3d:trans>
                    <am3d:meterPerModelUnit n="121206" d="1000000"/>
                    <am3d:preTrans dx="0" dy="-18000000" dz="0"/>
                    <am3d:scale>
                      <am3d:sx n="1000000" d="1000000"/>
                      <am3d:sy n="1000000" d="1000000"/>
                      <am3d:sz n="1000000" d="1000000"/>
                    </am3d:scale>
                    <am3d:rot ax="-435665" ay="-1053225" az="132046"/>
                    <am3d:postTrans dx="0" dy="0" dz="0"/>
                  </am3d:trans>
                  <am3d:raster rName="Office3DRenderer" rVer="16.0.8326">
                    <am3d:blip r:embed="rId3"/>
                  </am3d:raster>
                  <am3d:objViewport viewportSz="18870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Pointing Arrow">
                <a:extLst>
                  <a:ext uri="{FF2B5EF4-FFF2-40B4-BE49-F238E27FC236}">
                    <a16:creationId xmlns:a16="http://schemas.microsoft.com/office/drawing/2014/main" id="{B54A57EC-6CF9-49C7-2F50-532990C2D4A1}"/>
                  </a:ext>
                </a:extLst>
              </p:cNvPr>
              <p:cNvPicPr>
                <a:picLocks noGrp="1" noRot="1" noChangeAspect="1" noMove="1" noResize="1" noEditPoints="1" noAdjustHandles="1" noChangeArrowheads="1" noChangeShapeType="1" noCrop="1"/>
              </p:cNvPicPr>
              <p:nvPr/>
            </p:nvPicPr>
            <p:blipFill>
              <a:blip r:embed="rId3"/>
              <a:stretch>
                <a:fillRect/>
              </a:stretch>
            </p:blipFill>
            <p:spPr>
              <a:xfrm>
                <a:off x="1084611" y="4390128"/>
                <a:ext cx="849904" cy="24678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Meeting">
                <a:extLst>
                  <a:ext uri="{FF2B5EF4-FFF2-40B4-BE49-F238E27FC236}">
                    <a16:creationId xmlns:a16="http://schemas.microsoft.com/office/drawing/2014/main" id="{018E744D-DF56-E8C9-E18F-C9519FC838D2}"/>
                  </a:ext>
                </a:extLst>
              </p:cNvPr>
              <p:cNvGraphicFramePr>
                <a:graphicFrameLocks noChangeAspect="1"/>
              </p:cNvGraphicFramePr>
              <p:nvPr>
                <p:extLst>
                  <p:ext uri="{D42A27DB-BD31-4B8C-83A1-F6EECF244321}">
                    <p14:modId xmlns:p14="http://schemas.microsoft.com/office/powerpoint/2010/main" val="1698758798"/>
                  </p:ext>
                </p:extLst>
              </p:nvPr>
            </p:nvGraphicFramePr>
            <p:xfrm>
              <a:off x="434776" y="2509128"/>
              <a:ext cx="2149570" cy="2035434"/>
            </p:xfrm>
            <a:graphic>
              <a:graphicData uri="http://schemas.microsoft.com/office/drawing/2017/model3d">
                <am3d:model3d r:embed="rId4">
                  <am3d:spPr>
                    <a:xfrm>
                      <a:off x="0" y="0"/>
                      <a:ext cx="2149570" cy="2035434"/>
                    </a:xfrm>
                    <a:prstGeom prst="rect">
                      <a:avLst/>
                    </a:prstGeom>
                  </am3d:spPr>
                  <am3d:camera>
                    <am3d:pos x="0" y="0" z="65844652"/>
                    <am3d:up dx="0" dy="36000000" dz="0"/>
                    <am3d:lookAt x="0" y="0" z="0"/>
                    <am3d:perspective fov="2700000"/>
                  </am3d:camera>
                  <am3d:trans>
                    <am3d:meterPerModelUnit n="42584" d="1000000"/>
                    <am3d:preTrans dx="0" dy="-3993846" dz="0"/>
                    <am3d:scale>
                      <am3d:sx n="1000000" d="1000000"/>
                      <am3d:sy n="1000000" d="1000000"/>
                      <am3d:sz n="1000000" d="1000000"/>
                    </am3d:scale>
                    <am3d:rot ax="2550832" ay="-1355006" az="-1163727"/>
                    <am3d:postTrans dx="0" dy="0" dz="0"/>
                  </am3d:trans>
                  <am3d:raster rName="Office3DRenderer" rVer="16.0.8326">
                    <am3d:blip r:embed="rId5"/>
                  </am3d:raster>
                  <am3d:objViewport viewportSz="31007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eeting">
                <a:extLst>
                  <a:ext uri="{FF2B5EF4-FFF2-40B4-BE49-F238E27FC236}">
                    <a16:creationId xmlns:a16="http://schemas.microsoft.com/office/drawing/2014/main" id="{018E744D-DF56-E8C9-E18F-C9519FC838D2}"/>
                  </a:ext>
                </a:extLst>
              </p:cNvPr>
              <p:cNvPicPr>
                <a:picLocks noGrp="1" noRot="1" noChangeAspect="1" noMove="1" noResize="1" noEditPoints="1" noAdjustHandles="1" noChangeArrowheads="1" noChangeShapeType="1" noCrop="1"/>
              </p:cNvPicPr>
              <p:nvPr/>
            </p:nvPicPr>
            <p:blipFill>
              <a:blip r:embed="rId5"/>
              <a:stretch>
                <a:fillRect/>
              </a:stretch>
            </p:blipFill>
            <p:spPr>
              <a:xfrm>
                <a:off x="434776" y="2509128"/>
                <a:ext cx="2149570" cy="2035434"/>
              </a:xfrm>
              <a:prstGeom prst="rect">
                <a:avLst/>
              </a:prstGeom>
            </p:spPr>
          </p:pic>
        </mc:Fallback>
      </mc:AlternateContent>
      <p:pic>
        <p:nvPicPr>
          <p:cNvPr id="8" name="Picture 7" descr="C:\Users\QUOC HUY\Desktop\Logo_Đại_học_FPT.png">
            <a:extLst>
              <a:ext uri="{FF2B5EF4-FFF2-40B4-BE49-F238E27FC236}">
                <a16:creationId xmlns:a16="http://schemas.microsoft.com/office/drawing/2014/main" id="{666314DC-E7CF-7929-951C-664308684F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38987" y="-285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71C7A98D-5ED7-721E-18C4-2A7FB08A1C99}"/>
              </a:ext>
            </a:extLst>
          </p:cNvPr>
          <p:cNvGrpSpPr/>
          <p:nvPr/>
        </p:nvGrpSpPr>
        <p:grpSpPr>
          <a:xfrm>
            <a:off x="-761223" y="4016416"/>
            <a:ext cx="4002918" cy="2723920"/>
            <a:chOff x="-633627" y="4016416"/>
            <a:chExt cx="4002918" cy="2723920"/>
          </a:xfrm>
        </p:grpSpPr>
        <p:sp>
          <p:nvSpPr>
            <p:cNvPr id="7" name="Freeform: Shape 6">
              <a:extLst>
                <a:ext uri="{FF2B5EF4-FFF2-40B4-BE49-F238E27FC236}">
                  <a16:creationId xmlns:a16="http://schemas.microsoft.com/office/drawing/2014/main" id="{EA9B44C5-A382-4B35-726B-6D88FAC55C18}"/>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9" name="Freeform: Shape 8">
              <a:extLst>
                <a:ext uri="{FF2B5EF4-FFF2-40B4-BE49-F238E27FC236}">
                  <a16:creationId xmlns:a16="http://schemas.microsoft.com/office/drawing/2014/main" id="{5AEC3DDE-378E-7AAF-DA8C-1431FCD7799A}"/>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245854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arn(inVertical)">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3181" y="468085"/>
            <a:ext cx="7204391" cy="942489"/>
          </a:xfrm>
        </p:spPr>
        <p:txBody>
          <a:bodyPr>
            <a:normAutofit/>
          </a:bodyPr>
          <a:lstStyle/>
          <a:p>
            <a:r>
              <a:rPr lang="en-US"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Để hiện thực hóa đoàn kết quốc tế </a:t>
            </a:r>
            <a:br>
              <a:rPr lang="en-US"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 Chí Minh hình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thành</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4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mặt</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trận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kết</a:t>
            </a:r>
            <a:endPar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 Placeholder 4"/>
          <p:cNvSpPr>
            <a:spLocks noGrp="1"/>
          </p:cNvSpPr>
          <p:nvPr>
            <p:ph type="body" idx="1"/>
          </p:nvPr>
        </p:nvSpPr>
        <p:spPr>
          <a:xfrm>
            <a:off x="1851949" y="1967691"/>
            <a:ext cx="7947950" cy="415531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normAutofit lnSpcReduction="10000"/>
          </a:bodyPr>
          <a:lstStyle/>
          <a:p>
            <a:pPr marL="0" indent="0">
              <a:lnSpc>
                <a:spcPct val="150000"/>
              </a:lnSpc>
              <a:buNone/>
            </a:pP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Mặt</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trận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đại</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tộc</a:t>
            </a:r>
            <a:endPar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nSpc>
                <a:spcPct val="150000"/>
              </a:lnSpc>
              <a:buNone/>
            </a:pPr>
            <a:endPar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nSpc>
                <a:spcPct val="150000"/>
              </a:lnSpc>
              <a:buNone/>
            </a:pP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Mặt</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trận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3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Việt – Miên - Lào</a:t>
            </a:r>
            <a:endPar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nSpc>
                <a:spcPct val="150000"/>
              </a:lnSpc>
              <a:buNone/>
            </a:pPr>
            <a:endPar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nSpc>
                <a:spcPct val="150000"/>
              </a:lnSpc>
              <a:buNone/>
            </a:pP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Mặt</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trận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3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Á Phi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với</a:t>
            </a:r>
            <a:r>
              <a:rPr lang="en-US" sz="23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Việt Nam</a:t>
            </a:r>
            <a:endPar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nSpc>
                <a:spcPct val="150000"/>
              </a:lnSpc>
              <a:buNone/>
            </a:pPr>
            <a:endPar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nSpc>
                <a:spcPct val="150000"/>
              </a:lnSpc>
              <a:buNone/>
            </a:pP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Mặt</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trận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thế</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giới</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với</a:t>
            </a:r>
            <a:r>
              <a:rPr lang="en-US" sz="23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Việt Nam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chống</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đế</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quốc</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xâm</a:t>
            </a:r>
            <a:r>
              <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l</a:t>
            </a:r>
            <a:r>
              <a:rPr lang="vi-VN"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ư</a:t>
            </a:r>
            <a:r>
              <a:rPr lang="en-US" sz="23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ợc</a:t>
            </a:r>
            <a:endParaRPr lang="en-US" sz="23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2" name="3D Model 1" descr="Atom">
                <a:extLst>
                  <a:ext uri="{FF2B5EF4-FFF2-40B4-BE49-F238E27FC236}">
                    <a16:creationId xmlns:a16="http://schemas.microsoft.com/office/drawing/2014/main" id="{52046ACF-505E-D2DC-7B07-26339D9467AB}"/>
                  </a:ext>
                </a:extLst>
              </p:cNvPr>
              <p:cNvGraphicFramePr>
                <a:graphicFrameLocks noChangeAspect="1"/>
              </p:cNvGraphicFramePr>
              <p:nvPr>
                <p:extLst>
                  <p:ext uri="{D42A27DB-BD31-4B8C-83A1-F6EECF244321}">
                    <p14:modId xmlns:p14="http://schemas.microsoft.com/office/powerpoint/2010/main" val="3069997391"/>
                  </p:ext>
                </p:extLst>
              </p:nvPr>
            </p:nvGraphicFramePr>
            <p:xfrm>
              <a:off x="8778810" y="617051"/>
              <a:ext cx="2806104" cy="2958299"/>
            </p:xfrm>
            <a:graphic>
              <a:graphicData uri="http://schemas.microsoft.com/office/drawing/2017/model3d">
                <am3d:model3d r:embed="rId3">
                  <am3d:spPr>
                    <a:xfrm>
                      <a:off x="0" y="0"/>
                      <a:ext cx="2806104" cy="2958299"/>
                    </a:xfrm>
                    <a:prstGeom prst="rect">
                      <a:avLst/>
                    </a:prstGeom>
                  </am3d:spPr>
                  <am3d:camera>
                    <am3d:pos x="0" y="0" z="75649323"/>
                    <am3d:up dx="0" dy="36000000" dz="0"/>
                    <am3d:lookAt x="0" y="0" z="0"/>
                    <am3d:perspective fov="2700000"/>
                  </am3d:camera>
                  <am3d:trans>
                    <am3d:meterPerModelUnit n="8932787" d="1000000"/>
                    <am3d:preTrans dx="-97570" dy="-16907335" dz="0"/>
                    <am3d:scale>
                      <am3d:sx n="1000000" d="1000000"/>
                      <am3d:sy n="1000000" d="1000000"/>
                      <am3d:sz n="1000000" d="1000000"/>
                    </am3d:scale>
                    <am3d:rot ax="1475587" ay="-333960" az="-152510"/>
                    <am3d:postTrans dx="0" dy="0" dz="0"/>
                  </am3d:trans>
                  <am3d:raster rName="Office3DRenderer" rVer="16.0.8326">
                    <am3d:blip r:embed="rId4"/>
                  </am3d:raster>
                  <am3d:objViewport viewportSz="52222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Atom">
                <a:extLst>
                  <a:ext uri="{FF2B5EF4-FFF2-40B4-BE49-F238E27FC236}">
                    <a16:creationId xmlns:a16="http://schemas.microsoft.com/office/drawing/2014/main" id="{52046ACF-505E-D2DC-7B07-26339D9467AB}"/>
                  </a:ext>
                </a:extLst>
              </p:cNvPr>
              <p:cNvPicPr>
                <a:picLocks noGrp="1" noRot="1" noChangeAspect="1" noMove="1" noResize="1" noEditPoints="1" noAdjustHandles="1" noChangeArrowheads="1" noChangeShapeType="1" noCrop="1"/>
              </p:cNvPicPr>
              <p:nvPr/>
            </p:nvPicPr>
            <p:blipFill>
              <a:blip r:embed="rId4"/>
              <a:stretch>
                <a:fillRect/>
              </a:stretch>
            </p:blipFill>
            <p:spPr>
              <a:xfrm>
                <a:off x="8778810" y="617051"/>
                <a:ext cx="2806104" cy="295829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Handshake">
                <a:extLst>
                  <a:ext uri="{FF2B5EF4-FFF2-40B4-BE49-F238E27FC236}">
                    <a16:creationId xmlns:a16="http://schemas.microsoft.com/office/drawing/2014/main" id="{FBA3932D-4A56-EACE-539B-D9B937C4FB6A}"/>
                  </a:ext>
                </a:extLst>
              </p:cNvPr>
              <p:cNvGraphicFramePr>
                <a:graphicFrameLocks noChangeAspect="1"/>
              </p:cNvGraphicFramePr>
              <p:nvPr>
                <p:extLst>
                  <p:ext uri="{D42A27DB-BD31-4B8C-83A1-F6EECF244321}">
                    <p14:modId xmlns:p14="http://schemas.microsoft.com/office/powerpoint/2010/main" val="1608078241"/>
                  </p:ext>
                </p:extLst>
              </p:nvPr>
            </p:nvGraphicFramePr>
            <p:xfrm>
              <a:off x="418455" y="3414573"/>
              <a:ext cx="1433408" cy="541087"/>
            </p:xfrm>
            <a:graphic>
              <a:graphicData uri="http://schemas.microsoft.com/office/drawing/2017/model3d">
                <am3d:model3d r:embed="rId5">
                  <am3d:spPr>
                    <a:xfrm>
                      <a:off x="0" y="0"/>
                      <a:ext cx="1433408" cy="541087"/>
                    </a:xfrm>
                    <a:prstGeom prst="rect">
                      <a:avLst/>
                    </a:prstGeom>
                  </am3d:spPr>
                  <am3d:camera>
                    <am3d:pos x="0" y="0" z="52002578"/>
                    <am3d:up dx="0" dy="36000000" dz="0"/>
                    <am3d:lookAt x="0" y="0" z="0"/>
                    <am3d:perspective fov="2700000"/>
                  </am3d:camera>
                  <am3d:trans>
                    <am3d:meterPerModelUnit n="20063" d="1000000"/>
                    <am3d:preTrans dx="15833" dy="-6963336" dz="-42949"/>
                    <am3d:scale>
                      <am3d:sx n="1000000" d="1000000"/>
                      <am3d:sy n="1000000" d="1000000"/>
                      <am3d:sz n="1000000" d="1000000"/>
                    </am3d:scale>
                    <am3d:rot ax="589916" ay="466959" az="80665"/>
                    <am3d:postTrans dx="0" dy="0" dz="0"/>
                  </am3d:trans>
                  <am3d:raster rName="Office3DRenderer" rVer="16.0.8326">
                    <am3d:blip r:embed="rId6"/>
                  </am3d:raster>
                  <am3d:objViewport viewportSz="15283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Handshake">
                <a:extLst>
                  <a:ext uri="{FF2B5EF4-FFF2-40B4-BE49-F238E27FC236}">
                    <a16:creationId xmlns:a16="http://schemas.microsoft.com/office/drawing/2014/main" id="{FBA3932D-4A56-EACE-539B-D9B937C4FB6A}"/>
                  </a:ext>
                </a:extLst>
              </p:cNvPr>
              <p:cNvPicPr>
                <a:picLocks noGrp="1" noRot="1" noChangeAspect="1" noMove="1" noResize="1" noEditPoints="1" noAdjustHandles="1" noChangeArrowheads="1" noChangeShapeType="1" noCrop="1"/>
              </p:cNvPicPr>
              <p:nvPr/>
            </p:nvPicPr>
            <p:blipFill>
              <a:blip r:embed="rId6"/>
              <a:stretch>
                <a:fillRect/>
              </a:stretch>
            </p:blipFill>
            <p:spPr>
              <a:xfrm>
                <a:off x="418455" y="3414573"/>
                <a:ext cx="1433408" cy="54108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Handshake">
                <a:extLst>
                  <a:ext uri="{FF2B5EF4-FFF2-40B4-BE49-F238E27FC236}">
                    <a16:creationId xmlns:a16="http://schemas.microsoft.com/office/drawing/2014/main" id="{960D6E4C-2BBD-C6AC-642B-3E737366D6A5}"/>
                  </a:ext>
                </a:extLst>
              </p:cNvPr>
              <p:cNvGraphicFramePr>
                <a:graphicFrameLocks noChangeAspect="1"/>
              </p:cNvGraphicFramePr>
              <p:nvPr>
                <p:extLst>
                  <p:ext uri="{D42A27DB-BD31-4B8C-83A1-F6EECF244321}">
                    <p14:modId xmlns:p14="http://schemas.microsoft.com/office/powerpoint/2010/main" val="3326974930"/>
                  </p:ext>
                </p:extLst>
              </p:nvPr>
            </p:nvGraphicFramePr>
            <p:xfrm>
              <a:off x="456511" y="4437017"/>
              <a:ext cx="1395438" cy="560073"/>
            </p:xfrm>
            <a:graphic>
              <a:graphicData uri="http://schemas.microsoft.com/office/drawing/2017/model3d">
                <am3d:model3d r:embed="rId5">
                  <am3d:spPr>
                    <a:xfrm>
                      <a:off x="0" y="0"/>
                      <a:ext cx="1395438" cy="560073"/>
                    </a:xfrm>
                    <a:prstGeom prst="rect">
                      <a:avLst/>
                    </a:prstGeom>
                  </am3d:spPr>
                  <am3d:camera>
                    <am3d:pos x="0" y="0" z="52002578"/>
                    <am3d:up dx="0" dy="36000000" dz="0"/>
                    <am3d:lookAt x="0" y="0" z="0"/>
                    <am3d:perspective fov="2700000"/>
                  </am3d:camera>
                  <am3d:trans>
                    <am3d:meterPerModelUnit n="20063" d="1000000"/>
                    <am3d:preTrans dx="15833" dy="-6963336" dz="-42949"/>
                    <am3d:scale>
                      <am3d:sx n="1000000" d="1000000"/>
                      <am3d:sy n="1000000" d="1000000"/>
                      <am3d:sz n="1000000" d="1000000"/>
                    </am3d:scale>
                    <am3d:rot ax="-2917824" ay="-116492" az="132186"/>
                    <am3d:postTrans dx="0" dy="0" dz="0"/>
                  </am3d:trans>
                  <am3d:raster rName="Office3DRenderer" rVer="16.0.8326">
                    <am3d:blip r:embed="rId7"/>
                  </am3d:raster>
                  <am3d:objViewport viewportSz="1528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Handshake">
                <a:extLst>
                  <a:ext uri="{FF2B5EF4-FFF2-40B4-BE49-F238E27FC236}">
                    <a16:creationId xmlns:a16="http://schemas.microsoft.com/office/drawing/2014/main" id="{960D6E4C-2BBD-C6AC-642B-3E737366D6A5}"/>
                  </a:ext>
                </a:extLst>
              </p:cNvPr>
              <p:cNvPicPr>
                <a:picLocks noGrp="1" noRot="1" noChangeAspect="1" noMove="1" noResize="1" noEditPoints="1" noAdjustHandles="1" noChangeArrowheads="1" noChangeShapeType="1" noCrop="1"/>
              </p:cNvPicPr>
              <p:nvPr/>
            </p:nvPicPr>
            <p:blipFill>
              <a:blip r:embed="rId7"/>
              <a:stretch>
                <a:fillRect/>
              </a:stretch>
            </p:blipFill>
            <p:spPr>
              <a:xfrm>
                <a:off x="456511" y="4437017"/>
                <a:ext cx="1395438" cy="5600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Chat">
                <a:extLst>
                  <a:ext uri="{FF2B5EF4-FFF2-40B4-BE49-F238E27FC236}">
                    <a16:creationId xmlns:a16="http://schemas.microsoft.com/office/drawing/2014/main" id="{0BC5A060-845F-1E76-B842-95CD4A6AA111}"/>
                  </a:ext>
                </a:extLst>
              </p:cNvPr>
              <p:cNvGraphicFramePr>
                <a:graphicFrameLocks noChangeAspect="1"/>
              </p:cNvGraphicFramePr>
              <p:nvPr>
                <p:extLst>
                  <p:ext uri="{D42A27DB-BD31-4B8C-83A1-F6EECF244321}">
                    <p14:modId xmlns:p14="http://schemas.microsoft.com/office/powerpoint/2010/main" val="2655146947"/>
                  </p:ext>
                </p:extLst>
              </p:nvPr>
            </p:nvGraphicFramePr>
            <p:xfrm>
              <a:off x="443466" y="2075551"/>
              <a:ext cx="1307661" cy="690862"/>
            </p:xfrm>
            <a:graphic>
              <a:graphicData uri="http://schemas.microsoft.com/office/drawing/2017/model3d">
                <am3d:model3d r:embed="rId8">
                  <am3d:spPr>
                    <a:xfrm>
                      <a:off x="0" y="0"/>
                      <a:ext cx="1307661" cy="690862"/>
                    </a:xfrm>
                    <a:prstGeom prst="rect">
                      <a:avLst/>
                    </a:prstGeom>
                  </am3d:spPr>
                  <am3d:camera>
                    <am3d:pos x="0" y="0" z="61302350"/>
                    <am3d:up dx="0" dy="36000000" dz="0"/>
                    <am3d:lookAt x="0" y="0" z="0"/>
                    <am3d:perspective fov="2700000"/>
                  </am3d:camera>
                  <am3d:trans>
                    <am3d:meterPerModelUnit n="190602" d="1000000"/>
                    <am3d:preTrans dx="2246715" dy="-8468697" dz="723917"/>
                    <am3d:scale>
                      <am3d:sx n="1000000" d="1000000"/>
                      <am3d:sy n="1000000" d="1000000"/>
                      <am3d:sz n="1000000" d="1000000"/>
                    </am3d:scale>
                    <am3d:rot ax="237295" ay="575764" az="39619"/>
                    <am3d:postTrans dx="0" dy="0" dz="0"/>
                  </am3d:trans>
                  <am3d:raster rName="Office3DRenderer" rVer="16.0.8326">
                    <am3d:blip r:embed="rId9"/>
                  </am3d:raster>
                  <am3d:objViewport viewportSz="14069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Chat">
                <a:extLst>
                  <a:ext uri="{FF2B5EF4-FFF2-40B4-BE49-F238E27FC236}">
                    <a16:creationId xmlns:a16="http://schemas.microsoft.com/office/drawing/2014/main" id="{0BC5A060-845F-1E76-B842-95CD4A6AA111}"/>
                  </a:ext>
                </a:extLst>
              </p:cNvPr>
              <p:cNvPicPr>
                <a:picLocks noGrp="1" noRot="1" noChangeAspect="1" noMove="1" noResize="1" noEditPoints="1" noAdjustHandles="1" noChangeArrowheads="1" noChangeShapeType="1" noCrop="1"/>
              </p:cNvPicPr>
              <p:nvPr/>
            </p:nvPicPr>
            <p:blipFill>
              <a:blip r:embed="rId9"/>
              <a:stretch>
                <a:fillRect/>
              </a:stretch>
            </p:blipFill>
            <p:spPr>
              <a:xfrm>
                <a:off x="443466" y="2075551"/>
                <a:ext cx="1307661" cy="6908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Group">
                <a:extLst>
                  <a:ext uri="{FF2B5EF4-FFF2-40B4-BE49-F238E27FC236}">
                    <a16:creationId xmlns:a16="http://schemas.microsoft.com/office/drawing/2014/main" id="{38B4A043-408E-6B98-E850-65596C007DFE}"/>
                  </a:ext>
                </a:extLst>
              </p:cNvPr>
              <p:cNvGraphicFramePr>
                <a:graphicFrameLocks noChangeAspect="1"/>
              </p:cNvGraphicFramePr>
              <p:nvPr>
                <p:extLst>
                  <p:ext uri="{D42A27DB-BD31-4B8C-83A1-F6EECF244321}">
                    <p14:modId xmlns:p14="http://schemas.microsoft.com/office/powerpoint/2010/main" val="3497515290"/>
                  </p:ext>
                </p:extLst>
              </p:nvPr>
            </p:nvGraphicFramePr>
            <p:xfrm>
              <a:off x="422404" y="5302294"/>
              <a:ext cx="1349783" cy="874507"/>
            </p:xfrm>
            <a:graphic>
              <a:graphicData uri="http://schemas.microsoft.com/office/drawing/2017/model3d">
                <am3d:model3d r:embed="rId10">
                  <am3d:spPr>
                    <a:xfrm>
                      <a:off x="0" y="0"/>
                      <a:ext cx="1349783" cy="874507"/>
                    </a:xfrm>
                    <a:prstGeom prst="rect">
                      <a:avLst/>
                    </a:prstGeom>
                  </am3d:spPr>
                  <am3d:camera>
                    <am3d:pos x="0" y="0" z="67562836"/>
                    <am3d:up dx="0" dy="36000000" dz="0"/>
                    <am3d:lookAt x="0" y="0" z="0"/>
                    <am3d:perspective fov="2700000"/>
                  </am3d:camera>
                  <am3d:trans>
                    <am3d:meterPerModelUnit n="117406" d="1000000"/>
                    <am3d:preTrans dx="0" dy="-4526626" dz="0"/>
                    <am3d:scale>
                      <am3d:sx n="1000000" d="1000000"/>
                      <am3d:sy n="1000000" d="1000000"/>
                      <am3d:sz n="1000000" d="1000000"/>
                    </am3d:scale>
                    <am3d:rot ax="1026388" ay="-404756" az="-124230"/>
                    <am3d:postTrans dx="0" dy="0" dz="0"/>
                  </am3d:trans>
                  <am3d:raster rName="Office3DRenderer" rVer="16.0.8326">
                    <am3d:blip r:embed="rId11"/>
                  </am3d:raster>
                  <am3d:objViewport viewportSz="18630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Group">
                <a:extLst>
                  <a:ext uri="{FF2B5EF4-FFF2-40B4-BE49-F238E27FC236}">
                    <a16:creationId xmlns:a16="http://schemas.microsoft.com/office/drawing/2014/main" id="{38B4A043-408E-6B98-E850-65596C007DFE}"/>
                  </a:ext>
                </a:extLst>
              </p:cNvPr>
              <p:cNvPicPr>
                <a:picLocks noGrp="1" noRot="1" noChangeAspect="1" noMove="1" noResize="1" noEditPoints="1" noAdjustHandles="1" noChangeArrowheads="1" noChangeShapeType="1" noCrop="1"/>
              </p:cNvPicPr>
              <p:nvPr/>
            </p:nvPicPr>
            <p:blipFill>
              <a:blip r:embed="rId11"/>
              <a:stretch>
                <a:fillRect/>
              </a:stretch>
            </p:blipFill>
            <p:spPr>
              <a:xfrm>
                <a:off x="422404" y="5302294"/>
                <a:ext cx="1349783" cy="874507"/>
              </a:xfrm>
              <a:prstGeom prst="rect">
                <a:avLst/>
              </a:prstGeom>
            </p:spPr>
          </p:pic>
        </mc:Fallback>
      </mc:AlternateContent>
      <p:pic>
        <p:nvPicPr>
          <p:cNvPr id="10" name="Picture 9" descr="C:\Users\QUOC HUY\Desktop\Logo_Đại_học_FPT.png">
            <a:extLst>
              <a:ext uri="{FF2B5EF4-FFF2-40B4-BE49-F238E27FC236}">
                <a16:creationId xmlns:a16="http://schemas.microsoft.com/office/drawing/2014/main" id="{136E7F5A-21B7-4CB6-B420-C3F73252BBD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438987" y="-285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642B20F0-410B-BEB3-3352-786DBF743767}"/>
              </a:ext>
            </a:extLst>
          </p:cNvPr>
          <p:cNvGrpSpPr/>
          <p:nvPr/>
        </p:nvGrpSpPr>
        <p:grpSpPr>
          <a:xfrm>
            <a:off x="-761223" y="4016416"/>
            <a:ext cx="4002918" cy="2723920"/>
            <a:chOff x="-633627" y="4016416"/>
            <a:chExt cx="4002918" cy="2723920"/>
          </a:xfrm>
        </p:grpSpPr>
        <p:sp>
          <p:nvSpPr>
            <p:cNvPr id="12" name="Freeform: Shape 11">
              <a:extLst>
                <a:ext uri="{FF2B5EF4-FFF2-40B4-BE49-F238E27FC236}">
                  <a16:creationId xmlns:a16="http://schemas.microsoft.com/office/drawing/2014/main" id="{BB86C055-B6FF-646B-6817-90615C1871CD}"/>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13" name="Freeform: Shape 12">
              <a:extLst>
                <a:ext uri="{FF2B5EF4-FFF2-40B4-BE49-F238E27FC236}">
                  <a16:creationId xmlns:a16="http://schemas.microsoft.com/office/drawing/2014/main" id="{0A0A8290-13CB-33BE-23C1-3ABD37675D58}"/>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145574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barn(inVertical)">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barn(inVertical)">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barn(inVertical)">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barn(inVertical)">
                                      <p:cBhvr>
                                        <p:cTn id="3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31958" y="300033"/>
            <a:ext cx="8187199" cy="920444"/>
          </a:xfrm>
        </p:spPr>
        <p:txBody>
          <a:bodyPr>
            <a:normAutofit/>
          </a:bodyPr>
          <a:lstStyle/>
          <a:p>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Mặt</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trận</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đại</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tộc</a:t>
            </a:r>
            <a:endPar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 Placeholder 4"/>
          <p:cNvSpPr>
            <a:spLocks noGrp="1"/>
          </p:cNvSpPr>
          <p:nvPr>
            <p:ph type="body" idx="1"/>
          </p:nvPr>
        </p:nvSpPr>
        <p:spPr>
          <a:xfrm>
            <a:off x="1031959" y="1504931"/>
            <a:ext cx="6595758" cy="695943"/>
          </a:xfrm>
        </p:spPr>
        <p:txBody>
          <a:bodyPr anchor="ctr">
            <a:normAutofit fontScale="92500"/>
          </a:bodyPr>
          <a:lstStyle/>
          <a:p>
            <a:pPr>
              <a:buNone/>
            </a:pPr>
            <a:r>
              <a:rPr lang="en-US" sz="24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Nhằm kh</a:t>
            </a:r>
            <a:r>
              <a:rPr lang="vi-VN" sz="24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ơ</a:t>
            </a:r>
            <a:r>
              <a:rPr lang="en-US" sz="24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i dậy sức mạnh và quyền tự quyết của mỗi dân tộc</a:t>
            </a:r>
          </a:p>
        </p:txBody>
      </p:sp>
      <p:pic>
        <p:nvPicPr>
          <p:cNvPr id="3" name="Picture 2">
            <a:extLst>
              <a:ext uri="{FF2B5EF4-FFF2-40B4-BE49-F238E27FC236}">
                <a16:creationId xmlns:a16="http://schemas.microsoft.com/office/drawing/2014/main" id="{B9B56A22-FE36-40AE-91E9-E3D5AC966A13}"/>
              </a:ext>
            </a:extLst>
          </p:cNvPr>
          <p:cNvPicPr>
            <a:picLocks noChangeAspect="1"/>
          </p:cNvPicPr>
          <p:nvPr/>
        </p:nvPicPr>
        <p:blipFill>
          <a:blip r:embed="rId3"/>
          <a:stretch>
            <a:fillRect/>
          </a:stretch>
        </p:blipFill>
        <p:spPr>
          <a:xfrm>
            <a:off x="2015750" y="2364992"/>
            <a:ext cx="7216204" cy="282395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FB2C455E-5B1E-43C6-BE14-5C5CF7418C1C}"/>
              </a:ext>
            </a:extLst>
          </p:cNvPr>
          <p:cNvSpPr txBox="1"/>
          <p:nvPr/>
        </p:nvSpPr>
        <p:spPr>
          <a:xfrm>
            <a:off x="2001684" y="5353069"/>
            <a:ext cx="7341251" cy="1154162"/>
          </a:xfrm>
          <a:prstGeom prst="rect">
            <a:avLst/>
          </a:prstGeom>
          <a:noFill/>
        </p:spPr>
        <p:txBody>
          <a:bodyPr wrap="square">
            <a:spAutoFit/>
          </a:bodyPr>
          <a:lstStyle/>
          <a:p>
            <a:pPr algn="ctr"/>
            <a:r>
              <a:rPr lang="vi-VN" sz="2300" dirty="0">
                <a:latin typeface="NewCentury-Narrow" panose="020B0500000000000000" pitchFamily="34" charset="0"/>
                <a:ea typeface="NewCentury-Narrow" panose="020B0500000000000000" pitchFamily="34" charset="0"/>
                <a:cs typeface="NewCentury-Narrow" panose="020B0500000000000000" pitchFamily="34" charset="0"/>
              </a:rPr>
              <a:t>Ngày 20/12/1960, các thành viên của Ủy ban Trung ương Mặt trận Dân tộc Giải phóng miền Nam Việt Nam tuyên thệ trong Lễ thành lập Mặt trận</a:t>
            </a:r>
            <a:endParaRPr lang="en-US" sz="2300" dirty="0">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2" name="3D Model 1" descr="Orbiting solar system">
                <a:extLst>
                  <a:ext uri="{FF2B5EF4-FFF2-40B4-BE49-F238E27FC236}">
                    <a16:creationId xmlns:a16="http://schemas.microsoft.com/office/drawing/2014/main" id="{0A22E8EB-7596-BF8E-D2E1-CEF1A9385BA8}"/>
                  </a:ext>
                </a:extLst>
              </p:cNvPr>
              <p:cNvGraphicFramePr>
                <a:graphicFrameLocks noChangeAspect="1"/>
              </p:cNvGraphicFramePr>
              <p:nvPr>
                <p:extLst>
                  <p:ext uri="{D42A27DB-BD31-4B8C-83A1-F6EECF244321}">
                    <p14:modId xmlns:p14="http://schemas.microsoft.com/office/powerpoint/2010/main" val="4167174259"/>
                  </p:ext>
                </p:extLst>
              </p:nvPr>
            </p:nvGraphicFramePr>
            <p:xfrm>
              <a:off x="5584816" y="717372"/>
              <a:ext cx="5519760" cy="1846264"/>
            </p:xfrm>
            <a:graphic>
              <a:graphicData uri="http://schemas.microsoft.com/office/drawing/2017/model3d">
                <am3d:model3d r:embed="rId4">
                  <am3d:spPr>
                    <a:xfrm>
                      <a:off x="0" y="0"/>
                      <a:ext cx="5519760" cy="1846264"/>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30898" ay="-46888" az="-14497"/>
                    <am3d:postTrans dx="0" dy="0" dz="0"/>
                  </am3d:trans>
                  <am3d:raster rName="Office3DRenderer" rVer="16.0.8326">
                    <am3d:blip r:embed="rId5"/>
                  </am3d:raster>
                  <am3d:extLst>
                    <a:ext uri="{E9DE012E-A134-456F-84FE-255F9AAD75C6}">
                      <a3danim:posterFrame xmlns:a3danim="http://schemas.microsoft.com/office/drawing/2018/animation/model3d" animId="0"/>
                    </a:ext>
                  </am3d:extLst>
                  <am3d:objViewport viewportSz="84890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Orbiting solar system">
                <a:extLst>
                  <a:ext uri="{FF2B5EF4-FFF2-40B4-BE49-F238E27FC236}">
                    <a16:creationId xmlns:a16="http://schemas.microsoft.com/office/drawing/2014/main" id="{0A22E8EB-7596-BF8E-D2E1-CEF1A9385BA8}"/>
                  </a:ext>
                </a:extLst>
              </p:cNvPr>
              <p:cNvPicPr>
                <a:picLocks noGrp="1" noRot="1" noChangeAspect="1" noMove="1" noResize="1" noEditPoints="1" noAdjustHandles="1" noChangeArrowheads="1" noChangeShapeType="1" noCrop="1"/>
              </p:cNvPicPr>
              <p:nvPr/>
            </p:nvPicPr>
            <p:blipFill>
              <a:blip r:embed="rId5"/>
              <a:stretch>
                <a:fillRect/>
              </a:stretch>
            </p:blipFill>
            <p:spPr>
              <a:xfrm>
                <a:off x="5584816" y="717372"/>
                <a:ext cx="5519760" cy="1846264"/>
              </a:xfrm>
              <a:prstGeom prst="rect">
                <a:avLst/>
              </a:prstGeom>
            </p:spPr>
          </p:pic>
        </mc:Fallback>
      </mc:AlternateContent>
      <p:pic>
        <p:nvPicPr>
          <p:cNvPr id="7" name="Picture 6" descr="C:\Users\QUOC HUY\Desktop\Logo_Đại_học_FPT.png">
            <a:extLst>
              <a:ext uri="{FF2B5EF4-FFF2-40B4-BE49-F238E27FC236}">
                <a16:creationId xmlns:a16="http://schemas.microsoft.com/office/drawing/2014/main" id="{4AA0AC25-9B15-1B47-8123-4F5C07B829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38987" y="-285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D3D8C43D-7DA6-71BB-BBE3-B6FB3D6C08D0}"/>
              </a:ext>
            </a:extLst>
          </p:cNvPr>
          <p:cNvGrpSpPr/>
          <p:nvPr/>
        </p:nvGrpSpPr>
        <p:grpSpPr>
          <a:xfrm>
            <a:off x="-761223" y="4016416"/>
            <a:ext cx="4002918" cy="2723920"/>
            <a:chOff x="-633627" y="4016416"/>
            <a:chExt cx="4002918" cy="2723920"/>
          </a:xfrm>
        </p:grpSpPr>
        <p:sp>
          <p:nvSpPr>
            <p:cNvPr id="10" name="Freeform: Shape 9">
              <a:extLst>
                <a:ext uri="{FF2B5EF4-FFF2-40B4-BE49-F238E27FC236}">
                  <a16:creationId xmlns:a16="http://schemas.microsoft.com/office/drawing/2014/main" id="{7B90C8DA-2094-0BA1-B5DF-943EE6AB5416}"/>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11" name="Freeform: Shape 10">
              <a:extLst>
                <a:ext uri="{FF2B5EF4-FFF2-40B4-BE49-F238E27FC236}">
                  <a16:creationId xmlns:a16="http://schemas.microsoft.com/office/drawing/2014/main" id="{4D5B6B2A-B091-336C-CAE8-0D6317AAC82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214588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Mặt</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trận</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50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Việt – Miên - Lào</a:t>
            </a:r>
            <a:endPar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 Placeholder 4"/>
          <p:cNvSpPr>
            <a:spLocks noGrp="1"/>
          </p:cNvSpPr>
          <p:nvPr>
            <p:ph type="body" idx="1"/>
          </p:nvPr>
        </p:nvSpPr>
        <p:spPr>
          <a:xfrm>
            <a:off x="997234" y="1515441"/>
            <a:ext cx="6339737" cy="574616"/>
          </a:xfrm>
        </p:spPr>
        <p:txBody>
          <a:bodyPr>
            <a:normAutofit/>
          </a:bodyPr>
          <a:lstStyle/>
          <a:p>
            <a:pPr algn="ctr">
              <a:buNone/>
            </a:pPr>
            <a:r>
              <a:rPr lang="en-US" sz="22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Nhằm phối hợp và giúp đỡ lẫn nhau cùng chiến đấu thắng lợi</a:t>
            </a:r>
          </a:p>
        </p:txBody>
      </p:sp>
      <p:pic>
        <p:nvPicPr>
          <p:cNvPr id="2052" name="Picture 4" descr="Image result for Mặt trận đoàn kết Việt-Miên-Lào">
            <a:extLst>
              <a:ext uri="{FF2B5EF4-FFF2-40B4-BE49-F238E27FC236}">
                <a16:creationId xmlns:a16="http://schemas.microsoft.com/office/drawing/2014/main" id="{DC18AE49-815C-4A7D-9953-129BF14A9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494" y="2187615"/>
            <a:ext cx="5694485" cy="31549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2FEC33-E8A8-4548-8410-BD07DA8F1BBB}"/>
              </a:ext>
            </a:extLst>
          </p:cNvPr>
          <p:cNvSpPr txBox="1"/>
          <p:nvPr/>
        </p:nvSpPr>
        <p:spPr>
          <a:xfrm>
            <a:off x="2361495" y="5407875"/>
            <a:ext cx="5694484" cy="707886"/>
          </a:xfrm>
          <a:prstGeom prst="rect">
            <a:avLst/>
          </a:prstGeom>
          <a:noFill/>
        </p:spPr>
        <p:txBody>
          <a:bodyPr wrap="square">
            <a:spAutoFit/>
          </a:bodyPr>
          <a:lstStyle/>
          <a:p>
            <a:pPr algn="ct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Đại</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hội</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liên</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minh</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Việt</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Miên</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Lào</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tại</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chiến</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khu</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Việt</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bắc</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000" dirty="0" err="1">
                <a:latin typeface="NewCentury-Narrow" panose="020B0500000000000000" pitchFamily="34" charset="0"/>
                <a:ea typeface="NewCentury-Narrow" panose="020B0500000000000000" pitchFamily="34" charset="0"/>
                <a:cs typeface="NewCentury-Narrow" panose="020B0500000000000000" pitchFamily="34" charset="0"/>
              </a:rPr>
              <a:t>tháng</a:t>
            </a:r>
            <a:r>
              <a:rPr lang="en-US" sz="2000" dirty="0">
                <a:latin typeface="NewCentury-Narrow" panose="020B0500000000000000" pitchFamily="34" charset="0"/>
                <a:ea typeface="NewCentury-Narrow" panose="020B0500000000000000" pitchFamily="34" charset="0"/>
                <a:cs typeface="NewCentury-Narrow" panose="020B0500000000000000" pitchFamily="34" charset="0"/>
              </a:rPr>
              <a:t> 3/1951.</a:t>
            </a:r>
          </a:p>
        </p:txBody>
      </p:sp>
      <p:pic>
        <p:nvPicPr>
          <p:cNvPr id="3" name="Picture 2" descr="C:\Users\QUOC HUY\Desktop\Logo_Đại_học_FPT.png">
            <a:extLst>
              <a:ext uri="{FF2B5EF4-FFF2-40B4-BE49-F238E27FC236}">
                <a16:creationId xmlns:a16="http://schemas.microsoft.com/office/drawing/2014/main" id="{E9E519A3-CB9B-61C9-6C04-26661A98FB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8987" y="-285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39F0977-3810-622A-CC00-5D30F934E6DC}"/>
              </a:ext>
            </a:extLst>
          </p:cNvPr>
          <p:cNvGrpSpPr/>
          <p:nvPr/>
        </p:nvGrpSpPr>
        <p:grpSpPr>
          <a:xfrm>
            <a:off x="-761223" y="4016416"/>
            <a:ext cx="4002918" cy="2723920"/>
            <a:chOff x="-633627" y="4016416"/>
            <a:chExt cx="4002918" cy="2723920"/>
          </a:xfrm>
        </p:grpSpPr>
        <p:sp>
          <p:nvSpPr>
            <p:cNvPr id="8" name="Freeform: Shape 7">
              <a:extLst>
                <a:ext uri="{FF2B5EF4-FFF2-40B4-BE49-F238E27FC236}">
                  <a16:creationId xmlns:a16="http://schemas.microsoft.com/office/drawing/2014/main" id="{AC46BD0A-8A51-1449-2982-817447E428F7}"/>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9" name="Freeform: Shape 8">
              <a:extLst>
                <a:ext uri="{FF2B5EF4-FFF2-40B4-BE49-F238E27FC236}">
                  <a16:creationId xmlns:a16="http://schemas.microsoft.com/office/drawing/2014/main" id="{7726788B-C822-446B-AB30-262CF0602825}"/>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159319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barn(inVertical)">
                                      <p:cBhvr>
                                        <p:cTn id="10" dur="500"/>
                                        <p:tgtEl>
                                          <p:spTgt spid="205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2516" y="606150"/>
            <a:ext cx="6357256" cy="749173"/>
          </a:xfrm>
        </p:spPr>
        <p:txBody>
          <a:bodyPr>
            <a:normAutofit fontScale="90000"/>
          </a:bodyPr>
          <a:lstStyle/>
          <a:p>
            <a:r>
              <a:rPr lang="en-US" sz="240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Mặt </a:t>
            </a:r>
            <a:r>
              <a:rPr lang="en-US" sz="24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trận</a:t>
            </a:r>
            <a:r>
              <a:rPr lang="en-US" sz="24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4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Á - Phi </a:t>
            </a:r>
            <a:r>
              <a:rPr lang="en-US" sz="24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4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4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với</a:t>
            </a:r>
            <a:r>
              <a:rPr lang="en-US" sz="24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Việt</a:t>
            </a:r>
            <a:r>
              <a:rPr lang="en-US" sz="24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Nam</a:t>
            </a:r>
          </a:p>
        </p:txBody>
      </p:sp>
      <p:sp>
        <p:nvSpPr>
          <p:cNvPr id="5" name="Text Placeholder 4"/>
          <p:cNvSpPr>
            <a:spLocks noGrp="1"/>
          </p:cNvSpPr>
          <p:nvPr>
            <p:ph type="body" idx="1"/>
          </p:nvPr>
        </p:nvSpPr>
        <p:spPr>
          <a:xfrm>
            <a:off x="1381797" y="1533156"/>
            <a:ext cx="6042260" cy="611331"/>
          </a:xfrm>
        </p:spPr>
        <p:txBody>
          <a:bodyPr>
            <a:normAutofit/>
          </a:bodyPr>
          <a:lstStyle/>
          <a:p>
            <a:pPr>
              <a:buNone/>
            </a:pPr>
            <a:r>
              <a:rPr lang="en-US" sz="23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Nhằm mở rộng, củng </a:t>
            </a:r>
            <a:r>
              <a:rPr lang="en-US" sz="23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cố</a:t>
            </a:r>
            <a:r>
              <a:rPr lang="en-US" sz="23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3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mỗi</a:t>
            </a:r>
            <a:r>
              <a:rPr lang="en-US" sz="23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3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quan</a:t>
            </a:r>
            <a:r>
              <a:rPr lang="en-US" sz="23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3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hệ</a:t>
            </a:r>
            <a:r>
              <a:rPr lang="en-US" sz="23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3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đoàn</a:t>
            </a:r>
            <a:r>
              <a:rPr lang="en-US" sz="23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3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kết</a:t>
            </a:r>
            <a:r>
              <a:rPr lang="en-US" sz="23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30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hữu</a:t>
            </a:r>
            <a:r>
              <a:rPr lang="en-US" sz="23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nghị</a:t>
            </a:r>
            <a:endParaRPr lang="en-US" sz="23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3" name="Picture 2">
            <a:extLst>
              <a:ext uri="{FF2B5EF4-FFF2-40B4-BE49-F238E27FC236}">
                <a16:creationId xmlns:a16="http://schemas.microsoft.com/office/drawing/2014/main" id="{4022D1A7-CA01-4204-AE93-7CFD1F43C90D}"/>
              </a:ext>
            </a:extLst>
          </p:cNvPr>
          <p:cNvPicPr>
            <a:picLocks noChangeAspect="1"/>
          </p:cNvPicPr>
          <p:nvPr/>
        </p:nvPicPr>
        <p:blipFill>
          <a:blip r:embed="rId3"/>
          <a:stretch>
            <a:fillRect/>
          </a:stretch>
        </p:blipFill>
        <p:spPr>
          <a:xfrm>
            <a:off x="2304219" y="2488557"/>
            <a:ext cx="5497975" cy="33095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8D529363-5555-4F02-91A8-A3BD02A9E785}"/>
              </a:ext>
            </a:extLst>
          </p:cNvPr>
          <p:cNvSpPr txBox="1"/>
          <p:nvPr/>
        </p:nvSpPr>
        <p:spPr>
          <a:xfrm>
            <a:off x="2230120" y="6039128"/>
            <a:ext cx="6158523" cy="461665"/>
          </a:xfrm>
          <a:prstGeom prst="rect">
            <a:avLst/>
          </a:prstGeom>
          <a:noFill/>
        </p:spPr>
        <p:txBody>
          <a:bodyPr wrap="square">
            <a:spAutoFit/>
          </a:bodyPr>
          <a:lstStyle/>
          <a:p>
            <a:r>
              <a:rPr lang="en-US" sz="2300" dirty="0" err="1">
                <a:latin typeface="NewCentury-Narrow" panose="020B0500000000000000" pitchFamily="34" charset="0"/>
                <a:ea typeface="NewCentury-Narrow" panose="020B0500000000000000" pitchFamily="34" charset="0"/>
                <a:cs typeface="NewCentury-Narrow" panose="020B0500000000000000" pitchFamily="34" charset="0"/>
              </a:rPr>
              <a:t>Bác</a:t>
            </a:r>
            <a:r>
              <a:rPr lang="en-US" sz="23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latin typeface="NewCentury-Narrow" panose="020B0500000000000000" pitchFamily="34" charset="0"/>
                <a:ea typeface="NewCentury-Narrow" panose="020B0500000000000000" pitchFamily="34" charset="0"/>
                <a:cs typeface="NewCentury-Narrow" panose="020B0500000000000000" pitchFamily="34" charset="0"/>
              </a:rPr>
              <a:t>Hồ</a:t>
            </a:r>
            <a:r>
              <a:rPr lang="en-US" sz="23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latin typeface="NewCentury-Narrow" panose="020B0500000000000000" pitchFamily="34" charset="0"/>
                <a:ea typeface="NewCentury-Narrow" panose="020B0500000000000000" pitchFamily="34" charset="0"/>
                <a:cs typeface="NewCentury-Narrow" panose="020B0500000000000000" pitchFamily="34" charset="0"/>
              </a:rPr>
              <a:t>đến</a:t>
            </a:r>
            <a:r>
              <a:rPr lang="en-US" sz="23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latin typeface="NewCentury-Narrow" panose="020B0500000000000000" pitchFamily="34" charset="0"/>
                <a:ea typeface="NewCentury-Narrow" panose="020B0500000000000000" pitchFamily="34" charset="0"/>
                <a:cs typeface="NewCentury-Narrow" panose="020B0500000000000000" pitchFamily="34" charset="0"/>
              </a:rPr>
              <a:t>thăm</a:t>
            </a:r>
            <a:r>
              <a:rPr lang="en-US" sz="23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latin typeface="NewCentury-Narrow" panose="020B0500000000000000" pitchFamily="34" charset="0"/>
                <a:ea typeface="NewCentury-Narrow" panose="020B0500000000000000" pitchFamily="34" charset="0"/>
                <a:cs typeface="NewCentury-Narrow" panose="020B0500000000000000" pitchFamily="34" charset="0"/>
              </a:rPr>
              <a:t>kim</a:t>
            </a:r>
            <a:r>
              <a:rPr lang="en-US" sz="23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latin typeface="NewCentury-Narrow" panose="020B0500000000000000" pitchFamily="34" charset="0"/>
                <a:ea typeface="NewCentury-Narrow" panose="020B0500000000000000" pitchFamily="34" charset="0"/>
                <a:cs typeface="NewCentury-Narrow" panose="020B0500000000000000" pitchFamily="34" charset="0"/>
              </a:rPr>
              <a:t>tự</a:t>
            </a:r>
            <a:r>
              <a:rPr lang="en-US" sz="23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300" dirty="0" err="1">
                <a:latin typeface="NewCentury-Narrow" panose="020B0500000000000000" pitchFamily="34" charset="0"/>
                <a:ea typeface="NewCentury-Narrow" panose="020B0500000000000000" pitchFamily="34" charset="0"/>
                <a:cs typeface="NewCentury-Narrow" panose="020B0500000000000000" pitchFamily="34" charset="0"/>
              </a:rPr>
              <a:t>tháp</a:t>
            </a:r>
            <a:r>
              <a:rPr lang="en-US" sz="2300" dirty="0">
                <a:latin typeface="NewCentury-Narrow" panose="020B0500000000000000" pitchFamily="34" charset="0"/>
                <a:ea typeface="NewCentury-Narrow" panose="020B0500000000000000" pitchFamily="34" charset="0"/>
                <a:cs typeface="NewCentury-Narrow" panose="020B0500000000000000" pitchFamily="34" charset="0"/>
              </a:rPr>
              <a:t> Ai </a:t>
            </a:r>
            <a:r>
              <a:rPr lang="en-US" sz="2300" dirty="0" err="1">
                <a:latin typeface="NewCentury-Narrow" panose="020B0500000000000000" pitchFamily="34" charset="0"/>
                <a:ea typeface="NewCentury-Narrow" panose="020B0500000000000000" pitchFamily="34" charset="0"/>
                <a:cs typeface="NewCentury-Narrow" panose="020B0500000000000000" pitchFamily="34" charset="0"/>
              </a:rPr>
              <a:t>Cập</a:t>
            </a:r>
            <a:r>
              <a:rPr lang="en-US" sz="2300" dirty="0">
                <a:latin typeface="NewCentury-Narrow" panose="020B0500000000000000" pitchFamily="34" charset="0"/>
                <a:ea typeface="NewCentury-Narrow" panose="020B0500000000000000" pitchFamily="34" charset="0"/>
                <a:cs typeface="NewCentury-Narrow" panose="020B0500000000000000" pitchFamily="34" charset="0"/>
              </a:rPr>
              <a:t> – </a:t>
            </a:r>
            <a:r>
              <a:rPr lang="en-US" sz="2300" dirty="0" err="1">
                <a:latin typeface="NewCentury-Narrow" panose="020B0500000000000000" pitchFamily="34" charset="0"/>
                <a:ea typeface="NewCentury-Narrow" panose="020B0500000000000000" pitchFamily="34" charset="0"/>
                <a:cs typeface="NewCentury-Narrow" panose="020B0500000000000000" pitchFamily="34" charset="0"/>
              </a:rPr>
              <a:t>năm</a:t>
            </a:r>
            <a:r>
              <a:rPr lang="en-US" sz="2300" dirty="0">
                <a:latin typeface="NewCentury-Narrow" panose="020B0500000000000000" pitchFamily="34" charset="0"/>
                <a:ea typeface="NewCentury-Narrow" panose="020B0500000000000000" pitchFamily="34" charset="0"/>
                <a:cs typeface="NewCentury-Narrow" panose="020B0500000000000000" pitchFamily="34" charset="0"/>
              </a:rPr>
              <a:t> 1946</a:t>
            </a:r>
          </a:p>
        </p:txBody>
      </p:sp>
      <p:pic>
        <p:nvPicPr>
          <p:cNvPr id="2" name="Picture 1" descr="C:\Users\QUOC HUY\Desktop\Logo_Đại_học_FPT.png">
            <a:extLst>
              <a:ext uri="{FF2B5EF4-FFF2-40B4-BE49-F238E27FC236}">
                <a16:creationId xmlns:a16="http://schemas.microsoft.com/office/drawing/2014/main" id="{3C793DBC-EF53-D7CF-9069-A22C44D7BF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9873" y="29806"/>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24F1933-7339-3D14-CFCE-339D77E494BF}"/>
              </a:ext>
            </a:extLst>
          </p:cNvPr>
          <p:cNvGrpSpPr/>
          <p:nvPr/>
        </p:nvGrpSpPr>
        <p:grpSpPr>
          <a:xfrm>
            <a:off x="-761223" y="4016416"/>
            <a:ext cx="4002918" cy="2723920"/>
            <a:chOff x="-633627" y="4016416"/>
            <a:chExt cx="4002918" cy="2723920"/>
          </a:xfrm>
        </p:grpSpPr>
        <p:sp>
          <p:nvSpPr>
            <p:cNvPr id="7" name="Freeform: Shape 6">
              <a:extLst>
                <a:ext uri="{FF2B5EF4-FFF2-40B4-BE49-F238E27FC236}">
                  <a16:creationId xmlns:a16="http://schemas.microsoft.com/office/drawing/2014/main" id="{72FC7BCA-CB68-A738-B2EF-641DC1DA1942}"/>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9" name="Freeform: Shape 8">
              <a:extLst>
                <a:ext uri="{FF2B5EF4-FFF2-40B4-BE49-F238E27FC236}">
                  <a16:creationId xmlns:a16="http://schemas.microsoft.com/office/drawing/2014/main" id="{72C1B3EF-62A5-581A-8972-7D22DF95E11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40302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6094" y="686311"/>
            <a:ext cx="8494007" cy="756921"/>
          </a:xfrm>
        </p:spPr>
        <p:txBody>
          <a:bodyPr anchor="ctr">
            <a:normAutofit/>
          </a:bodyPr>
          <a:lstStyle/>
          <a:p>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Mặt</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trận</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thế</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giới</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với</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VN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chống</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đế</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quốc</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xâm</a:t>
            </a:r>
            <a:r>
              <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 l</a:t>
            </a:r>
            <a:r>
              <a:rPr lang="vi-VN"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ư</a:t>
            </a:r>
            <a:r>
              <a:rPr lang="en-US" sz="2500" dirty="0" err="1">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rPr>
              <a:t>ợc</a:t>
            </a:r>
            <a:endParaRPr lang="en-US" sz="2500" dirty="0">
              <a:solidFill>
                <a:srgbClr val="0099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 Placeholder 4"/>
          <p:cNvSpPr>
            <a:spLocks noGrp="1"/>
          </p:cNvSpPr>
          <p:nvPr>
            <p:ph type="body" idx="1"/>
          </p:nvPr>
        </p:nvSpPr>
        <p:spPr>
          <a:xfrm>
            <a:off x="1075206" y="1658279"/>
            <a:ext cx="8112339" cy="1200668"/>
          </a:xfrm>
        </p:spPr>
        <p:txBody>
          <a:bodyPr>
            <a:normAutofit/>
          </a:bodyPr>
          <a:lstStyle/>
          <a:p>
            <a:pPr marL="0" indent="0">
              <a:buNone/>
            </a:pPr>
            <a:r>
              <a:rPr lang="en-US" sz="220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Nhằm tranh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thủ</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sự</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đồng</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tình</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các</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n</a:t>
            </a:r>
            <a:r>
              <a:rPr lang="vi-VN"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ư</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ớc</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chủ</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nghĩa</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xã</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hội</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bạn</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bè</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quốc</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tế</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để</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tạo</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thế</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dựa</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cho</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cách</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viêt</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nam</a:t>
            </a:r>
            <a:r>
              <a:rPr lang="en-US" sz="2200" dirty="0">
                <a:solidFill>
                  <a:srgbClr val="0099FF"/>
                </a:solidFill>
                <a:latin typeface="ZapfChancery-Medium" panose="00000400000000000000" pitchFamily="2" charset="0"/>
                <a:ea typeface="ZapfChancery-Medium" panose="00000400000000000000" pitchFamily="2" charset="0"/>
                <a:cs typeface="ZapfChancery-Medium" panose="00000400000000000000" pitchFamily="2" charset="0"/>
              </a:rPr>
              <a:t>.</a:t>
            </a:r>
          </a:p>
        </p:txBody>
      </p:sp>
      <p:pic>
        <p:nvPicPr>
          <p:cNvPr id="6" name="Picture 2" descr="Image result for Mặt trận nhân dân châu á và châu phi đoàn kết với việt nam">
            <a:extLst>
              <a:ext uri="{FF2B5EF4-FFF2-40B4-BE49-F238E27FC236}">
                <a16:creationId xmlns:a16="http://schemas.microsoft.com/office/drawing/2014/main" id="{61E4B51B-050B-4FAF-AD05-DB8B9AEF5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003" y="2896565"/>
            <a:ext cx="6226611" cy="244913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6063468F-AE0A-4120-9CCD-E9B728917137}"/>
              </a:ext>
            </a:extLst>
          </p:cNvPr>
          <p:cNvGraphicFramePr>
            <a:graphicFrameLocks noGrp="1"/>
          </p:cNvGraphicFramePr>
          <p:nvPr>
            <p:extLst>
              <p:ext uri="{D42A27DB-BD31-4B8C-83A1-F6EECF244321}">
                <p14:modId xmlns:p14="http://schemas.microsoft.com/office/powerpoint/2010/main" val="2497790907"/>
              </p:ext>
            </p:extLst>
          </p:nvPr>
        </p:nvGraphicFramePr>
        <p:xfrm>
          <a:off x="1913308" y="5414769"/>
          <a:ext cx="6350000" cy="756920"/>
        </p:xfrm>
        <a:graphic>
          <a:graphicData uri="http://schemas.openxmlformats.org/drawingml/2006/table">
            <a:tbl>
              <a:tblPr/>
              <a:tblGrid>
                <a:gridCol w="6350000">
                  <a:extLst>
                    <a:ext uri="{9D8B030D-6E8A-4147-A177-3AD203B41FA5}">
                      <a16:colId xmlns:a16="http://schemas.microsoft.com/office/drawing/2014/main" val="1885856603"/>
                    </a:ext>
                  </a:extLst>
                </a:gridCol>
              </a:tblGrid>
              <a:tr h="756920">
                <a:tc>
                  <a:txBody>
                    <a:bodyPr/>
                    <a:lstStyle/>
                    <a:p>
                      <a:pPr algn="ctr"/>
                      <a:r>
                        <a:rPr lang="vi-VN" sz="2300">
                          <a:latin typeface="NewCentury-Narrow" panose="020B0500000000000000" pitchFamily="34" charset="0"/>
                          <a:ea typeface="NewCentury-Narrow" panose="020B0500000000000000" pitchFamily="34" charset="0"/>
                          <a:cs typeface="NewCentury-Narrow" panose="020B0500000000000000" pitchFamily="34" charset="0"/>
                        </a:rPr>
                        <a:t>Ngày 8-2-1965, nhân dân Thủ đô Mát-xcơ-va (Liên Xô) mít-tinh ủng hộ nhân dân Việt Nam.</a:t>
                      </a:r>
                      <a:endParaRPr lang="vi-VN" sz="2300" dirty="0">
                        <a:latin typeface="NewCentury-Narrow" panose="020B0500000000000000" pitchFamily="34" charset="0"/>
                        <a:ea typeface="NewCentury-Narrow" panose="020B0500000000000000" pitchFamily="34" charset="0"/>
                        <a:cs typeface="NewCentury-Narrow" panose="020B0500000000000000" pitchFamily="34" charset="0"/>
                      </a:endParaRPr>
                    </a:p>
                  </a:txBody>
                  <a:tcPr marL="12700" marR="12700" marT="12700" marB="12700" anchor="ctr">
                    <a:lnL>
                      <a:noFill/>
                    </a:lnL>
                    <a:lnR>
                      <a:noFill/>
                    </a:lnR>
                    <a:lnT>
                      <a:noFill/>
                    </a:lnT>
                    <a:lnB>
                      <a:noFill/>
                    </a:lnB>
                    <a:solidFill>
                      <a:srgbClr val="FFFFFF">
                        <a:alpha val="42000"/>
                      </a:srgbClr>
                    </a:solidFill>
                  </a:tcPr>
                </a:tc>
                <a:extLst>
                  <a:ext uri="{0D108BD9-81ED-4DB2-BD59-A6C34878D82A}">
                    <a16:rowId xmlns:a16="http://schemas.microsoft.com/office/drawing/2014/main" val="194814525"/>
                  </a:ext>
                </a:extLst>
              </a:tr>
            </a:tbl>
          </a:graphicData>
        </a:graphic>
      </p:graphicFrame>
      <p:sp>
        <p:nvSpPr>
          <p:cNvPr id="8" name="Rectangle 1">
            <a:extLst>
              <a:ext uri="{FF2B5EF4-FFF2-40B4-BE49-F238E27FC236}">
                <a16:creationId xmlns:a16="http://schemas.microsoft.com/office/drawing/2014/main" id="{A2124E21-CBEC-446C-A702-80A1EF7CADBD}"/>
              </a:ext>
            </a:extLst>
          </p:cNvPr>
          <p:cNvSpPr>
            <a:spLocks noChangeArrowheads="1"/>
          </p:cNvSpPr>
          <p:nvPr/>
        </p:nvSpPr>
        <p:spPr bwMode="auto">
          <a:xfrm>
            <a:off x="2588130" y="5667500"/>
            <a:ext cx="24628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br>
              <a:rPr lang="en-US" altLang="en-US" sz="2400">
                <a:latin typeface="Arial" panose="020B0604020202020204" pitchFamily="34" charset="0"/>
              </a:rPr>
            </a:br>
            <a:endParaRPr lang="en-US" altLang="en-US" sz="2400">
              <a:latin typeface="Arial" panose="020B0604020202020204" pitchFamily="34" charset="0"/>
            </a:endParaRPr>
          </a:p>
        </p:txBody>
      </p:sp>
      <p:pic>
        <p:nvPicPr>
          <p:cNvPr id="2" name="Picture 1" descr="C:\Users\QUOC HUY\Desktop\Logo_Đại_học_FPT.png">
            <a:extLst>
              <a:ext uri="{FF2B5EF4-FFF2-40B4-BE49-F238E27FC236}">
                <a16:creationId xmlns:a16="http://schemas.microsoft.com/office/drawing/2014/main" id="{B8D3B38C-1567-B6BC-E9A9-AAD534604B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58002"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1B710AC-8E1A-2E98-EFB3-7A09693EDFF2}"/>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C31E1230-0850-CD23-FB4F-460016EC0EEA}"/>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10" name="Freeform: Shape 9">
              <a:extLst>
                <a:ext uri="{FF2B5EF4-FFF2-40B4-BE49-F238E27FC236}">
                  <a16:creationId xmlns:a16="http://schemas.microsoft.com/office/drawing/2014/main" id="{AFAFF99B-6279-33CC-8D8C-2C76047FF9F0}"/>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387042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1441</Words>
  <Application>Microsoft Office PowerPoint</Application>
  <PresentationFormat>Widescreen</PresentationFormat>
  <Paragraphs>80</Paragraphs>
  <Slides>17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Dosis</vt:lpstr>
      <vt:lpstr>NewCentury-Narrow</vt:lpstr>
      <vt:lpstr>ZapfChancery-Medium</vt:lpstr>
      <vt:lpstr>Office Theme</vt:lpstr>
      <vt:lpstr>PowerPoint Presentation</vt:lpstr>
      <vt:lpstr>PowerPoint Presentation</vt:lpstr>
      <vt:lpstr>a. Các lực lượng cần đoàn kết </vt:lpstr>
      <vt:lpstr>b. Hình thức tổ chức</vt:lpstr>
      <vt:lpstr>Để hiện thực hóa đoàn kết quốc tế  Hồ Chí Minh hình thành 4 mặt trận đoàn kết</vt:lpstr>
      <vt:lpstr>Mặt trận đại đoàn kết dân tộc</vt:lpstr>
      <vt:lpstr>Mặt trận đoàn kết Việt – Miên - Lào</vt:lpstr>
      <vt:lpstr>             Mặt trận nhân dân Á - Phi đoàn kết với Việt Nam</vt:lpstr>
      <vt:lpstr>Mặt trận nhân dân thế giới đoàn kết với VN chống đế quốc xâm lược</vt:lpstr>
      <vt:lpstr>PowerPoint Presentation</vt:lpstr>
      <vt:lpstr>a. Đoàn kết trên cơ sở thống nhất mục tiêu và lợi ích, có lý, có tình</vt:lpstr>
      <vt:lpstr>Đối với phong trào cộng sản và công nhân quốc tế, </vt:lpstr>
      <vt:lpstr>Đối với các dân tộc trên thế giới</vt:lpstr>
      <vt:lpstr>Đối với các lực lượng tiến bộ trên thế giới</vt:lpstr>
      <vt:lpstr>b. Đoàn kết trên cơ sở độc lập, tự chủ</vt:lpstr>
      <vt:lpstr>Danh mục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14</cp:revision>
  <dcterms:created xsi:type="dcterms:W3CDTF">2024-02-21T01:48:40Z</dcterms:created>
  <dcterms:modified xsi:type="dcterms:W3CDTF">2024-03-07T14:14:01Z</dcterms:modified>
</cp:coreProperties>
</file>